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45"/>
  </p:notesMasterIdLst>
  <p:handoutMasterIdLst>
    <p:handoutMasterId r:id="rId46"/>
  </p:handoutMasterIdLst>
  <p:sldIdLst>
    <p:sldId id="256" r:id="rId2"/>
    <p:sldId id="269" r:id="rId3"/>
    <p:sldId id="278" r:id="rId4"/>
    <p:sldId id="313" r:id="rId5"/>
    <p:sldId id="314" r:id="rId6"/>
    <p:sldId id="315" r:id="rId7"/>
    <p:sldId id="274" r:id="rId8"/>
    <p:sldId id="323" r:id="rId9"/>
    <p:sldId id="322" r:id="rId10"/>
    <p:sldId id="316" r:id="rId11"/>
    <p:sldId id="281" r:id="rId12"/>
    <p:sldId id="288" r:id="rId13"/>
    <p:sldId id="291" r:id="rId14"/>
    <p:sldId id="283" r:id="rId15"/>
    <p:sldId id="317" r:id="rId16"/>
    <p:sldId id="319" r:id="rId17"/>
    <p:sldId id="331" r:id="rId18"/>
    <p:sldId id="330" r:id="rId19"/>
    <p:sldId id="303" r:id="rId20"/>
    <p:sldId id="332" r:id="rId21"/>
    <p:sldId id="301" r:id="rId22"/>
    <p:sldId id="280" r:id="rId23"/>
    <p:sldId id="270" r:id="rId24"/>
    <p:sldId id="271" r:id="rId25"/>
    <p:sldId id="259" r:id="rId26"/>
    <p:sldId id="286" r:id="rId27"/>
    <p:sldId id="272" r:id="rId28"/>
    <p:sldId id="294" r:id="rId29"/>
    <p:sldId id="321" r:id="rId30"/>
    <p:sldId id="298" r:id="rId31"/>
    <p:sldId id="299" r:id="rId32"/>
    <p:sldId id="300" r:id="rId33"/>
    <p:sldId id="295" r:id="rId34"/>
    <p:sldId id="297" r:id="rId35"/>
    <p:sldId id="327" r:id="rId36"/>
    <p:sldId id="326" r:id="rId37"/>
    <p:sldId id="273" r:id="rId38"/>
    <p:sldId id="328" r:id="rId39"/>
    <p:sldId id="277" r:id="rId40"/>
    <p:sldId id="329" r:id="rId41"/>
    <p:sldId id="268" r:id="rId42"/>
    <p:sldId id="320" r:id="rId43"/>
    <p:sldId id="293" r:id="rId4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75821" autoAdjust="0"/>
  </p:normalViewPr>
  <p:slideViewPr>
    <p:cSldViewPr>
      <p:cViewPr>
        <p:scale>
          <a:sx n="76" d="100"/>
          <a:sy n="76" d="100"/>
        </p:scale>
        <p:origin x="-798"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6BAD4760-4C95-49A3-B9E2-0F3D0CA825F1}" type="datetimeFigureOut">
              <a:rPr lang="en-US" smtClean="0"/>
              <a:t>4/2/2013</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18C0B05-7B95-4120-93F0-1BCDFA803222}" type="slidenum">
              <a:rPr lang="en-US" smtClean="0"/>
              <a:t>‹#›</a:t>
            </a:fld>
            <a:endParaRPr lang="en-US"/>
          </a:p>
        </p:txBody>
      </p:sp>
    </p:spTree>
    <p:extLst>
      <p:ext uri="{BB962C8B-B14F-4D97-AF65-F5344CB8AC3E}">
        <p14:creationId xmlns:p14="http://schemas.microsoft.com/office/powerpoint/2010/main" val="1398677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F418650-FC74-44D2-8080-8A5F5A6366D9}" type="datetimeFigureOut">
              <a:rPr lang="en-US" smtClean="0"/>
              <a:t>4/2/2013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E858922-A5CD-4C48-91B2-3DA941020C06}" type="slidenum">
              <a:rPr lang="en-US" smtClean="0"/>
              <a:t>‹#›</a:t>
            </a:fld>
            <a:endParaRPr lang="en-US"/>
          </a:p>
        </p:txBody>
      </p:sp>
    </p:spTree>
    <p:extLst>
      <p:ext uri="{BB962C8B-B14F-4D97-AF65-F5344CB8AC3E}">
        <p14:creationId xmlns:p14="http://schemas.microsoft.com/office/powerpoint/2010/main" val="92899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ap.org/sections/uniformedservices/deployment/DeploymentWebSiteResources/AdjustmentsAdol.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2.ed.gov/about/offices/list/oese/impactai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vimeo.com/homebaseprogr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Welcome</a:t>
            </a:r>
            <a:r>
              <a:rPr lang="en-US" sz="1600" baseline="0" dirty="0" smtClean="0"/>
              <a:t> by Pete </a:t>
            </a:r>
            <a:r>
              <a:rPr lang="en-US" sz="1600" baseline="0" dirty="0" err="1" smtClean="0"/>
              <a:t>LuPiba</a:t>
            </a:r>
            <a:r>
              <a:rPr lang="en-US" sz="1600" baseline="0" dirty="0" smtClean="0"/>
              <a:t>, Ohio Department of Education</a:t>
            </a:r>
            <a:endParaRPr lang="en-US" sz="1600" dirty="0" smtClean="0"/>
          </a:p>
          <a:p>
            <a:endParaRPr lang="en-US"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1</a:t>
            </a:fld>
            <a:endParaRPr lang="en-US" dirty="0"/>
          </a:p>
        </p:txBody>
      </p:sp>
    </p:spTree>
    <p:extLst>
      <p:ext uri="{BB962C8B-B14F-4D97-AF65-F5344CB8AC3E}">
        <p14:creationId xmlns:p14="http://schemas.microsoft.com/office/powerpoint/2010/main" val="133390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So how do you identify military</a:t>
            </a:r>
            <a:r>
              <a:rPr lang="en-US" sz="1600" b="1" baseline="0" dirty="0" smtClean="0"/>
              <a:t> kids? </a:t>
            </a:r>
            <a:r>
              <a:rPr lang="en-US" sz="1600" baseline="0" dirty="0" smtClean="0"/>
              <a:t>Let’s try: </a:t>
            </a:r>
            <a:r>
              <a:rPr lang="en-US" sz="1600" dirty="0" smtClean="0"/>
              <a:t>Which one of these two is the military kid? They</a:t>
            </a:r>
            <a:r>
              <a:rPr lang="en-US" sz="1600" baseline="0" dirty="0" smtClean="0"/>
              <a:t> look a bit alike, don’t they.</a:t>
            </a:r>
            <a:endParaRPr lang="en-US" sz="1600" dirty="0" smtClean="0"/>
          </a:p>
          <a:p>
            <a:endParaRPr lang="en-US" sz="1600" dirty="0" smtClean="0"/>
          </a:p>
          <a:p>
            <a:r>
              <a:rPr lang="en-US" sz="1600" dirty="0" smtClean="0"/>
              <a:t>Well,</a:t>
            </a:r>
            <a:r>
              <a:rPr lang="en-US" sz="1600" baseline="0" dirty="0" smtClean="0"/>
              <a:t> t</a:t>
            </a:r>
            <a:r>
              <a:rPr lang="en-US" sz="1600" dirty="0" smtClean="0"/>
              <a:t>hat was a trick question. You</a:t>
            </a:r>
            <a:r>
              <a:rPr lang="en-US" sz="1600" baseline="0" dirty="0" smtClean="0"/>
              <a:t> can’t tell just by looking, can you? [Believe it or not,  when I have shown this slide before I actually have people tell me which one they think is the military kid!] But there’s nothing on the outside that would distinguish them as such. They don’t go around with a big red “M” on their forehead to announce to all that they are a military kid. They are, first and foremost, like any other kid. </a:t>
            </a:r>
          </a:p>
          <a:p>
            <a:endParaRPr lang="en-US" baseline="0" dirty="0" smtClean="0"/>
          </a:p>
          <a:p>
            <a:r>
              <a:rPr lang="en-US" baseline="0" dirty="0" smtClean="0"/>
              <a:t>In case you’re wondering, the one on the right is the military kid. The one of the left is my nephew, and he’s not a military kid! </a:t>
            </a:r>
          </a:p>
          <a:p>
            <a:endParaRPr lang="en-US" baseline="0" dirty="0" smtClean="0"/>
          </a:p>
          <a:p>
            <a:endParaRPr lang="en-US" baseline="0" dirty="0" smtClean="0"/>
          </a:p>
          <a:p>
            <a:r>
              <a:rPr lang="en-US" baseline="0" dirty="0" smtClean="0"/>
              <a:t>[Our military kid is Tyler and this photo was taken when he was a 12-year-old camper at one of our Operation: Military Kids camps on </a:t>
            </a:r>
            <a:r>
              <a:rPr lang="en-US" baseline="0" dirty="0" err="1" smtClean="0"/>
              <a:t>Kelleys</a:t>
            </a:r>
            <a:r>
              <a:rPr lang="en-US" baseline="0" dirty="0" smtClean="0"/>
              <a:t> Island. Tyler came for several years as a camper and for two years he has been a counselor at this camp.]</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10</a:t>
            </a:fld>
            <a:endParaRPr lang="en-US"/>
          </a:p>
        </p:txBody>
      </p:sp>
    </p:spTree>
    <p:extLst>
      <p:ext uri="{BB962C8B-B14F-4D97-AF65-F5344CB8AC3E}">
        <p14:creationId xmlns:p14="http://schemas.microsoft.com/office/powerpoint/2010/main" val="109898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We may not be able to tell just</a:t>
            </a:r>
            <a:r>
              <a:rPr lang="en-US" sz="1600" b="1" baseline="0" dirty="0" smtClean="0"/>
              <a:t> by looking, but we</a:t>
            </a:r>
            <a:r>
              <a:rPr lang="en-US" sz="1600" b="1" dirty="0" smtClean="0"/>
              <a:t> </a:t>
            </a:r>
            <a:r>
              <a:rPr lang="en-US" sz="1600" b="1" i="1" dirty="0" smtClean="0"/>
              <a:t>do </a:t>
            </a:r>
            <a:r>
              <a:rPr lang="en-US" sz="1600" b="1" dirty="0" smtClean="0"/>
              <a:t>have an</a:t>
            </a:r>
            <a:r>
              <a:rPr lang="en-US" sz="1600" b="1" baseline="0" dirty="0" smtClean="0"/>
              <a:t> idea of </a:t>
            </a:r>
            <a:r>
              <a:rPr lang="en-US" sz="1600" b="1" u="sng" baseline="0" dirty="0" smtClean="0"/>
              <a:t>where</a:t>
            </a:r>
            <a:r>
              <a:rPr lang="en-US" sz="1600" b="1" baseline="0" dirty="0" smtClean="0"/>
              <a:t> military youth are in Ohio.</a:t>
            </a:r>
            <a:endParaRPr lang="en-US" sz="1600" b="1" dirty="0" smtClean="0"/>
          </a:p>
          <a:p>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dirty="0" smtClean="0"/>
              <a:t>First,</a:t>
            </a:r>
            <a:r>
              <a:rPr lang="en-US" sz="1600" baseline="0" dirty="0" smtClean="0"/>
              <a:t> because a common misconception is that Ohio’s military population is tied to Wright-Patterson Air Force base, the first map shows </a:t>
            </a:r>
            <a:r>
              <a:rPr lang="en-US" sz="1600" dirty="0" smtClean="0"/>
              <a:t>only those</a:t>
            </a:r>
            <a:r>
              <a:rPr lang="en-US" sz="1600" baseline="0" dirty="0" smtClean="0"/>
              <a:t> youth who are part of </a:t>
            </a:r>
            <a:r>
              <a:rPr lang="en-US" sz="1600" dirty="0" smtClean="0"/>
              <a:t>Air Force active duty families. Each</a:t>
            </a:r>
            <a:r>
              <a:rPr lang="en-US" sz="1600" baseline="0" dirty="0" smtClean="0"/>
              <a:t> red dot represents one youth. You can see that all of Greene and Montgomery counties are red – that’s where Wright-</a:t>
            </a:r>
            <a:r>
              <a:rPr lang="en-US" sz="1600" baseline="0" dirty="0" err="1" smtClean="0"/>
              <a:t>Patt</a:t>
            </a:r>
            <a:r>
              <a:rPr lang="en-US" sz="1600" baseline="0" dirty="0" smtClean="0"/>
              <a:t> is and they have lots of military youth. </a:t>
            </a:r>
            <a:r>
              <a:rPr lang="en-US" sz="1600" dirty="0" smtClean="0"/>
              <a:t>Communities surrounding military installations will have larger populations of military families.</a:t>
            </a:r>
            <a:r>
              <a:rPr lang="en-US" sz="1600" baseline="0" dirty="0" smtClean="0"/>
              <a:t> But also you can see that there are active duty Air Force youth scattered in other parts of the state.</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But now let’s look at </a:t>
            </a:r>
            <a:r>
              <a:rPr lang="en-US" sz="1600" b="1" i="1" dirty="0" smtClean="0"/>
              <a:t>all </a:t>
            </a:r>
            <a:r>
              <a:rPr lang="en-US" sz="1600" dirty="0" smtClean="0"/>
              <a:t>military youth in Ohio. </a:t>
            </a:r>
            <a:r>
              <a:rPr lang="en-US" sz="1600" b="1" dirty="0" smtClean="0"/>
              <a:t>[Click to</a:t>
            </a:r>
            <a:r>
              <a:rPr lang="en-US" sz="1600" b="1" baseline="0" dirty="0" smtClean="0"/>
              <a:t> advance to next map.</a:t>
            </a:r>
            <a:r>
              <a:rPr lang="en-US" sz="1600" b="1" dirty="0" smtClean="0"/>
              <a:t>] </a:t>
            </a:r>
            <a:r>
              <a:rPr lang="en-US" sz="1600" dirty="0" smtClean="0"/>
              <a:t>This map with the gray dots paints a different picture, doesn’t it. You can see from this map that military </a:t>
            </a:r>
            <a:r>
              <a:rPr lang="en-US" sz="1600" dirty="0"/>
              <a:t>families live in </a:t>
            </a:r>
            <a:r>
              <a:rPr lang="en-US" sz="1600" b="1" i="1" dirty="0"/>
              <a:t>every</a:t>
            </a:r>
            <a:r>
              <a:rPr lang="en-US" sz="1600" b="1" dirty="0"/>
              <a:t> </a:t>
            </a:r>
            <a:r>
              <a:rPr lang="en-US" sz="1600" dirty="0"/>
              <a:t>county in </a:t>
            </a:r>
            <a:r>
              <a:rPr lang="en-US" sz="1600" dirty="0" smtClean="0"/>
              <a:t>  Ohio.</a:t>
            </a:r>
            <a:endParaRPr lang="en-US" sz="1600" dirty="0"/>
          </a:p>
          <a:p>
            <a:r>
              <a:rPr lang="en-US" sz="1600" dirty="0"/>
              <a:t>● </a:t>
            </a:r>
            <a:r>
              <a:rPr lang="en-US" sz="1600" dirty="0" smtClean="0"/>
              <a:t>All those dots add up to approximately </a:t>
            </a:r>
            <a:r>
              <a:rPr lang="en-US" sz="1600" b="1" dirty="0"/>
              <a:t>33,000</a:t>
            </a:r>
            <a:r>
              <a:rPr lang="en-US" sz="1600" dirty="0"/>
              <a:t> youth in military families in Ohio. (32,964 as of September 2012)</a:t>
            </a:r>
          </a:p>
          <a:p>
            <a:r>
              <a:rPr lang="en-US" sz="1600" dirty="0"/>
              <a:t>● </a:t>
            </a:r>
            <a:r>
              <a:rPr lang="en-US" sz="1600" dirty="0" smtClean="0"/>
              <a:t>However</a:t>
            </a:r>
            <a:r>
              <a:rPr lang="en-US" sz="1600" dirty="0"/>
              <a:t>, military </a:t>
            </a:r>
            <a:r>
              <a:rPr lang="en-US" sz="1600" dirty="0" smtClean="0"/>
              <a:t>youth </a:t>
            </a:r>
            <a:r>
              <a:rPr lang="en-US" sz="1600" dirty="0"/>
              <a:t>follow the pattern of the general population</a:t>
            </a:r>
            <a:r>
              <a:rPr lang="en-US" sz="1600" dirty="0" smtClean="0"/>
              <a:t>— </a:t>
            </a:r>
            <a:r>
              <a:rPr lang="en-US" sz="1600" b="1" dirty="0" smtClean="0"/>
              <a:t>here </a:t>
            </a:r>
            <a:r>
              <a:rPr lang="en-US" sz="1600" b="1" dirty="0"/>
              <a:t>there are people, there are military </a:t>
            </a:r>
            <a:r>
              <a:rPr lang="en-US" sz="1600" b="1" dirty="0" smtClean="0"/>
              <a:t>youth! </a:t>
            </a:r>
            <a:r>
              <a:rPr lang="en-US" sz="1600" dirty="0" smtClean="0"/>
              <a:t>That’s why you see lots of dots in our urban areas, and fewer</a:t>
            </a:r>
            <a:r>
              <a:rPr lang="en-US" sz="1600" baseline="0" dirty="0" smtClean="0"/>
              <a:t> dots in the southeastern part of the state.</a:t>
            </a:r>
          </a:p>
          <a:p>
            <a:r>
              <a:rPr lang="en-US" sz="1600" dirty="0" smtClean="0"/>
              <a:t>● </a:t>
            </a:r>
            <a:r>
              <a:rPr lang="en-US" sz="1600" baseline="0" dirty="0" smtClean="0"/>
              <a:t>The other thing to pay attention to on this map is the icons – small planes represent Air National Guard installations and triangles represent Army National Guard installations. There are also reserve centers for the Army, Air Force, Navy, Marines, and Coast Guard around the state. Unlike Wright-Patterson Air Force Base, these locations are not residential facilities. People work there, but don’t live there. You may drive by them and not really notice them, or not really know what goes on behind the gates.</a:t>
            </a:r>
            <a:endParaRPr lang="en-US" sz="1600" dirty="0"/>
          </a:p>
          <a:p>
            <a:r>
              <a:rPr lang="en-US" dirty="0"/>
              <a:t> </a:t>
            </a: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11</a:t>
            </a:fld>
            <a:endParaRPr lang="en-US"/>
          </a:p>
        </p:txBody>
      </p:sp>
    </p:spTree>
    <p:extLst>
      <p:ext uri="{BB962C8B-B14F-4D97-AF65-F5344CB8AC3E}">
        <p14:creationId xmlns:p14="http://schemas.microsoft.com/office/powerpoint/2010/main" val="199160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Let’s talk a bit about what military youth need. </a:t>
            </a:r>
            <a:r>
              <a:rPr lang="en-US" sz="1600" dirty="0" smtClean="0"/>
              <a:t>The</a:t>
            </a:r>
            <a:r>
              <a:rPr lang="en-US" sz="1600" baseline="0" dirty="0" smtClean="0"/>
              <a:t> most important thing to remember is that </a:t>
            </a:r>
            <a:r>
              <a:rPr lang="en-US" sz="1600" b="1" baseline="0" dirty="0" smtClean="0"/>
              <a:t>m</a:t>
            </a:r>
            <a:r>
              <a:rPr lang="en-US" sz="1600" b="1" dirty="0" smtClean="0"/>
              <a:t>ilitary kids are kids first. </a:t>
            </a:r>
            <a:r>
              <a:rPr lang="en-US" sz="1600" dirty="0" smtClean="0"/>
              <a:t> First and foremost, they have the same needs as all young people do. They need opportunities to grow and develop to reach their potential. </a:t>
            </a: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12</a:t>
            </a:fld>
            <a:endParaRPr lang="en-US"/>
          </a:p>
        </p:txBody>
      </p:sp>
    </p:spTree>
    <p:extLst>
      <p:ext uri="{BB962C8B-B14F-4D97-AF65-F5344CB8AC3E}">
        <p14:creationId xmlns:p14="http://schemas.microsoft.com/office/powerpoint/2010/main" val="49017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However, military youth also have </a:t>
            </a:r>
            <a:r>
              <a:rPr lang="en-US" sz="1600" b="1" dirty="0" smtClean="0"/>
              <a:t>unique needs that are created by the military lifestyle. </a:t>
            </a:r>
            <a:r>
              <a:rPr lang="en-US" sz="1600" dirty="0" smtClean="0"/>
              <a:t>For active duty families, this has always meant periodically moving from one military</a:t>
            </a:r>
            <a:r>
              <a:rPr lang="en-US" sz="1600" baseline="0" dirty="0" smtClean="0"/>
              <a:t> installation to another. But for all military youth</a:t>
            </a:r>
            <a:r>
              <a:rPr lang="en-US" sz="1600" dirty="0" smtClean="0"/>
              <a:t>, being</a:t>
            </a:r>
            <a:r>
              <a:rPr lang="en-US" sz="1600" baseline="0" dirty="0" smtClean="0"/>
              <a:t> in a military family is </a:t>
            </a:r>
            <a:r>
              <a:rPr lang="en-US" sz="1600" dirty="0" smtClean="0"/>
              <a:t>characterized by separations, as you saw in the video.</a:t>
            </a:r>
          </a:p>
          <a:p>
            <a:endParaRPr lang="en-US" sz="1600" dirty="0" smtClean="0"/>
          </a:p>
          <a:p>
            <a:r>
              <a:rPr lang="en-US" sz="1600" dirty="0" smtClean="0"/>
              <a:t>In particular, we are</a:t>
            </a:r>
            <a:r>
              <a:rPr lang="en-US" sz="1600" baseline="0" dirty="0" smtClean="0"/>
              <a:t> concerned with those who are part of the National Guard and Reserves of each branch. They are geographically dispersed throughout the state and are not near a military installation, so they are not close to the services that are available and they are not close to other military families.</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13</a:t>
            </a:fld>
            <a:endParaRPr lang="en-US"/>
          </a:p>
        </p:txBody>
      </p:sp>
    </p:spTree>
    <p:extLst>
      <p:ext uri="{BB962C8B-B14F-4D97-AF65-F5344CB8AC3E}">
        <p14:creationId xmlns:p14="http://schemas.microsoft.com/office/powerpoint/2010/main" val="156858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dirty="0">
                <a:solidFill>
                  <a:prstClr val="black"/>
                </a:solidFill>
              </a:rPr>
              <a:t>Deployment is a situation shared by many military </a:t>
            </a:r>
            <a:r>
              <a:rPr lang="en-US" sz="1600" dirty="0" smtClean="0">
                <a:solidFill>
                  <a:prstClr val="black"/>
                </a:solidFill>
              </a:rPr>
              <a:t>youth, whether they are active duty, National</a:t>
            </a:r>
            <a:r>
              <a:rPr lang="en-US" sz="1600" baseline="0" dirty="0" smtClean="0">
                <a:solidFill>
                  <a:prstClr val="black"/>
                </a:solidFill>
              </a:rPr>
              <a:t> Guard, </a:t>
            </a:r>
            <a:r>
              <a:rPr lang="en-US" sz="1600" dirty="0" smtClean="0">
                <a:solidFill>
                  <a:prstClr val="black"/>
                </a:solidFill>
              </a:rPr>
              <a:t>or Reserve. </a:t>
            </a:r>
            <a:r>
              <a:rPr lang="en-US" sz="1600" dirty="0">
                <a:solidFill>
                  <a:prstClr val="black"/>
                </a:solidFill>
              </a:rPr>
              <a:t>Over the past 10 years, many youth </a:t>
            </a:r>
            <a:r>
              <a:rPr lang="en-US" sz="1600" dirty="0" smtClean="0">
                <a:solidFill>
                  <a:prstClr val="black"/>
                </a:solidFill>
              </a:rPr>
              <a:t>in Ohio have </a:t>
            </a:r>
            <a:r>
              <a:rPr lang="en-US" sz="1600" dirty="0">
                <a:solidFill>
                  <a:prstClr val="black"/>
                </a:solidFill>
              </a:rPr>
              <a:t>dealt with </a:t>
            </a:r>
            <a:r>
              <a:rPr lang="en-US" sz="1600" dirty="0" smtClean="0">
                <a:solidFill>
                  <a:prstClr val="black"/>
                </a:solidFill>
              </a:rPr>
              <a:t>not just with one, but with multiple </a:t>
            </a:r>
            <a:r>
              <a:rPr lang="en-US" sz="1600" dirty="0">
                <a:solidFill>
                  <a:prstClr val="black"/>
                </a:solidFill>
              </a:rPr>
              <a:t>deployments. </a:t>
            </a:r>
            <a:endParaRPr lang="en-US" sz="1600" dirty="0" smtClean="0">
              <a:solidFill>
                <a:prstClr val="black"/>
              </a:solidFill>
            </a:endParaRPr>
          </a:p>
          <a:p>
            <a:pPr defTabSz="933237">
              <a:defRPr/>
            </a:pPr>
            <a:endParaRPr lang="en-US" sz="1600" dirty="0" smtClean="0">
              <a:solidFill>
                <a:prstClr val="black"/>
              </a:solidFill>
            </a:endParaRPr>
          </a:p>
          <a:p>
            <a:pPr defTabSz="933237">
              <a:defRPr/>
            </a:pPr>
            <a:r>
              <a:rPr lang="en-US" sz="1600" dirty="0" smtClean="0">
                <a:solidFill>
                  <a:prstClr val="black"/>
                </a:solidFill>
              </a:rPr>
              <a:t>We’re going to look at</a:t>
            </a:r>
            <a:r>
              <a:rPr lang="en-US" sz="1600" baseline="0" dirty="0" smtClean="0">
                <a:solidFill>
                  <a:prstClr val="black"/>
                </a:solidFill>
              </a:rPr>
              <a:t> another video segment. In this part of the video, we’ll hear from parents, service members, and youth themselves what it means to have a parent deployed. We’ll also see how this school in Massachusetts – with 12 military youth – is working to support their military students.</a:t>
            </a:r>
            <a:endParaRPr lang="en-US" sz="1600" dirty="0">
              <a:solidFill>
                <a:prstClr val="black"/>
              </a:solidFill>
            </a:endParaRPr>
          </a:p>
          <a:p>
            <a:pPr defTabSz="933237">
              <a:defRPr/>
            </a:pPr>
            <a:endParaRPr lang="en-US" sz="1600" dirty="0" smtClean="0">
              <a:solidFill>
                <a:prstClr val="black"/>
              </a:solidFill>
            </a:endParaRPr>
          </a:p>
          <a:p>
            <a:pPr defTabSz="933237">
              <a:defRPr/>
            </a:pPr>
            <a:endParaRPr lang="en-US" dirty="0" smtClean="0">
              <a:solidFill>
                <a:prstClr val="black"/>
              </a:solidFill>
            </a:endParaRPr>
          </a:p>
          <a:p>
            <a:pPr defTabSz="933237">
              <a:defRPr/>
            </a:pPr>
            <a:r>
              <a:rPr lang="en-US" b="1" dirty="0" smtClean="0">
                <a:solidFill>
                  <a:prstClr val="black"/>
                </a:solidFill>
              </a:rPr>
              <a:t>[</a:t>
            </a:r>
            <a:r>
              <a:rPr lang="en-US" b="1" dirty="0">
                <a:solidFill>
                  <a:prstClr val="black"/>
                </a:solidFill>
              </a:rPr>
              <a:t>Start video again at 9:04]</a:t>
            </a:r>
          </a:p>
          <a:p>
            <a:pPr defTabSz="933237">
              <a:defRPr/>
            </a:pPr>
            <a:r>
              <a:rPr lang="en-US" dirty="0" smtClean="0">
                <a:solidFill>
                  <a:prstClr val="black"/>
                </a:solidFill>
              </a:rPr>
              <a:t>Skype at dining room table. </a:t>
            </a:r>
          </a:p>
          <a:p>
            <a:pPr defTabSz="933237">
              <a:defRPr/>
            </a:pPr>
            <a:r>
              <a:rPr lang="en-US" dirty="0" smtClean="0">
                <a:solidFill>
                  <a:prstClr val="black"/>
                </a:solidFill>
              </a:rPr>
              <a:t>Gracie </a:t>
            </a:r>
            <a:r>
              <a:rPr lang="en-US" dirty="0">
                <a:solidFill>
                  <a:prstClr val="black"/>
                </a:solidFill>
              </a:rPr>
              <a:t>misses her dad so much; </a:t>
            </a:r>
            <a:r>
              <a:rPr lang="en-US" dirty="0" smtClean="0">
                <a:solidFill>
                  <a:prstClr val="black"/>
                </a:solidFill>
              </a:rPr>
              <a:t>if she has free time she is drawing flag that says welcome home dad; </a:t>
            </a:r>
            <a:r>
              <a:rPr lang="en-US" dirty="0">
                <a:solidFill>
                  <a:prstClr val="black"/>
                </a:solidFill>
              </a:rPr>
              <a:t>everything she does is to send to her father.</a:t>
            </a:r>
          </a:p>
          <a:p>
            <a:pPr defTabSz="933237">
              <a:defRPr/>
            </a:pPr>
            <a:r>
              <a:rPr lang="en-US" dirty="0">
                <a:solidFill>
                  <a:prstClr val="black"/>
                </a:solidFill>
              </a:rPr>
              <a:t>If parent at home is coping </a:t>
            </a:r>
            <a:r>
              <a:rPr lang="en-US" dirty="0" smtClean="0">
                <a:solidFill>
                  <a:prstClr val="black"/>
                </a:solidFill>
              </a:rPr>
              <a:t>well and maintaining</a:t>
            </a:r>
            <a:r>
              <a:rPr lang="en-US" baseline="0" dirty="0" smtClean="0">
                <a:solidFill>
                  <a:prstClr val="black"/>
                </a:solidFill>
              </a:rPr>
              <a:t> their own sense of equilibrium</a:t>
            </a:r>
            <a:r>
              <a:rPr lang="en-US" dirty="0" smtClean="0">
                <a:solidFill>
                  <a:prstClr val="black"/>
                </a:solidFill>
              </a:rPr>
              <a:t>, </a:t>
            </a:r>
            <a:r>
              <a:rPr lang="en-US" dirty="0">
                <a:solidFill>
                  <a:prstClr val="black"/>
                </a:solidFill>
              </a:rPr>
              <a:t>then children can continue to move forward and meet developmental milestones.</a:t>
            </a:r>
          </a:p>
          <a:p>
            <a:pPr defTabSz="933237">
              <a:defRPr/>
            </a:pPr>
            <a:r>
              <a:rPr lang="en-US" dirty="0" smtClean="0">
                <a:solidFill>
                  <a:prstClr val="black"/>
                </a:solidFill>
              </a:rPr>
              <a:t>I think the parent does set </a:t>
            </a:r>
            <a:r>
              <a:rPr lang="en-US" dirty="0">
                <a:solidFill>
                  <a:prstClr val="black"/>
                </a:solidFill>
              </a:rPr>
              <a:t>the tone for the </a:t>
            </a:r>
            <a:r>
              <a:rPr lang="en-US" dirty="0" smtClean="0">
                <a:solidFill>
                  <a:prstClr val="black"/>
                </a:solidFill>
              </a:rPr>
              <a:t>house,</a:t>
            </a:r>
            <a:r>
              <a:rPr lang="en-US" baseline="0" dirty="0" smtClean="0">
                <a:solidFill>
                  <a:prstClr val="black"/>
                </a:solidFill>
              </a:rPr>
              <a:t> service member too, when the talk or Skype with him, it’s all very positive, great job in your baseball game. </a:t>
            </a:r>
            <a:r>
              <a:rPr lang="en-US" dirty="0" smtClean="0">
                <a:solidFill>
                  <a:prstClr val="black"/>
                </a:solidFill>
              </a:rPr>
              <a:t>They</a:t>
            </a:r>
            <a:r>
              <a:rPr lang="en-US" baseline="0" dirty="0" smtClean="0">
                <a:solidFill>
                  <a:prstClr val="black"/>
                </a:solidFill>
              </a:rPr>
              <a:t> s</a:t>
            </a:r>
            <a:r>
              <a:rPr lang="en-US" dirty="0" smtClean="0">
                <a:solidFill>
                  <a:prstClr val="black"/>
                </a:solidFill>
              </a:rPr>
              <a:t>till </a:t>
            </a:r>
            <a:r>
              <a:rPr lang="en-US" dirty="0">
                <a:solidFill>
                  <a:prstClr val="black"/>
                </a:solidFill>
              </a:rPr>
              <a:t>stay connected.</a:t>
            </a:r>
          </a:p>
          <a:p>
            <a:pPr defTabSz="933237">
              <a:defRPr/>
            </a:pPr>
            <a:r>
              <a:rPr lang="en-US" dirty="0" smtClean="0">
                <a:solidFill>
                  <a:prstClr val="black"/>
                </a:solidFill>
              </a:rPr>
              <a:t>Eddie: When I Skype, it </a:t>
            </a:r>
            <a:r>
              <a:rPr lang="en-US" dirty="0">
                <a:solidFill>
                  <a:prstClr val="black"/>
                </a:solidFill>
              </a:rPr>
              <a:t>kind of makes me sad that he’s halfway around the world and I’m </a:t>
            </a:r>
            <a:r>
              <a:rPr lang="en-US" dirty="0" smtClean="0">
                <a:solidFill>
                  <a:prstClr val="black"/>
                </a:solidFill>
              </a:rPr>
              <a:t>here</a:t>
            </a:r>
            <a:r>
              <a:rPr lang="en-US" baseline="0" dirty="0" smtClean="0">
                <a:solidFill>
                  <a:prstClr val="black"/>
                </a:solidFill>
              </a:rPr>
              <a:t> and he doesn’t get to be here with us.</a:t>
            </a:r>
            <a:endParaRPr lang="en-US" dirty="0">
              <a:solidFill>
                <a:prstClr val="black"/>
              </a:solidFill>
            </a:endParaRPr>
          </a:p>
          <a:p>
            <a:pPr defTabSz="933237">
              <a:defRPr/>
            </a:pPr>
            <a:r>
              <a:rPr lang="en-US" dirty="0">
                <a:solidFill>
                  <a:prstClr val="black"/>
                </a:solidFill>
              </a:rPr>
              <a:t>Have to grow up with a sense that their parent is there but not there; chronic state of being absent but </a:t>
            </a:r>
            <a:r>
              <a:rPr lang="en-US" dirty="0" smtClean="0">
                <a:solidFill>
                  <a:prstClr val="black"/>
                </a:solidFill>
              </a:rPr>
              <a:t>present</a:t>
            </a:r>
            <a:r>
              <a:rPr lang="en-US" baseline="0" dirty="0" smtClean="0">
                <a:solidFill>
                  <a:prstClr val="black"/>
                </a:solidFill>
              </a:rPr>
              <a:t> is a unique kind of stress for military families.</a:t>
            </a:r>
            <a:endParaRPr lang="en-US" dirty="0">
              <a:solidFill>
                <a:prstClr val="black"/>
              </a:solidFill>
            </a:endParaRPr>
          </a:p>
          <a:p>
            <a:pPr defTabSz="933237">
              <a:defRPr/>
            </a:pPr>
            <a:r>
              <a:rPr lang="en-US" dirty="0" smtClean="0">
                <a:solidFill>
                  <a:prstClr val="black"/>
                </a:solidFill>
              </a:rPr>
              <a:t>Sophia: I normally have two parents watching me and I don’t </a:t>
            </a:r>
            <a:r>
              <a:rPr lang="en-US" dirty="0">
                <a:solidFill>
                  <a:prstClr val="black"/>
                </a:solidFill>
              </a:rPr>
              <a:t>really feel happy with one parent watching me.</a:t>
            </a:r>
          </a:p>
          <a:p>
            <a:pPr defTabSz="933237">
              <a:defRPr/>
            </a:pPr>
            <a:r>
              <a:rPr lang="en-US" dirty="0">
                <a:solidFill>
                  <a:prstClr val="black"/>
                </a:solidFill>
              </a:rPr>
              <a:t>School </a:t>
            </a:r>
            <a:r>
              <a:rPr lang="en-US" dirty="0" smtClean="0">
                <a:solidFill>
                  <a:prstClr val="black"/>
                </a:solidFill>
              </a:rPr>
              <a:t>nurse: Any </a:t>
            </a:r>
            <a:r>
              <a:rPr lang="en-US" dirty="0">
                <a:solidFill>
                  <a:prstClr val="black"/>
                </a:solidFill>
              </a:rPr>
              <a:t>number of issues; </a:t>
            </a:r>
            <a:r>
              <a:rPr lang="en-US" dirty="0" smtClean="0">
                <a:solidFill>
                  <a:prstClr val="black"/>
                </a:solidFill>
              </a:rPr>
              <a:t>most likely have some kind of somatic complaints, </a:t>
            </a:r>
            <a:r>
              <a:rPr lang="en-US" dirty="0">
                <a:solidFill>
                  <a:prstClr val="black"/>
                </a:solidFill>
              </a:rPr>
              <a:t>headache, </a:t>
            </a:r>
            <a:r>
              <a:rPr lang="en-US" dirty="0" smtClean="0">
                <a:solidFill>
                  <a:prstClr val="black"/>
                </a:solidFill>
              </a:rPr>
              <a:t>stomachache</a:t>
            </a:r>
            <a:r>
              <a:rPr lang="en-US" dirty="0">
                <a:solidFill>
                  <a:prstClr val="black"/>
                </a:solidFill>
              </a:rPr>
              <a:t>, tired</a:t>
            </a:r>
          </a:p>
          <a:p>
            <a:pPr defTabSz="933237">
              <a:defRPr/>
            </a:pPr>
            <a:r>
              <a:rPr lang="en-US" dirty="0" smtClean="0">
                <a:solidFill>
                  <a:prstClr val="black"/>
                </a:solidFill>
              </a:rPr>
              <a:t>Parent: Need </a:t>
            </a:r>
            <a:r>
              <a:rPr lang="en-US" dirty="0">
                <a:solidFill>
                  <a:prstClr val="black"/>
                </a:solidFill>
              </a:rPr>
              <a:t>a little extra pat on the back or hug, </a:t>
            </a:r>
            <a:r>
              <a:rPr lang="en-US" dirty="0" smtClean="0">
                <a:solidFill>
                  <a:prstClr val="black"/>
                </a:solidFill>
              </a:rPr>
              <a:t>sometimes have little </a:t>
            </a:r>
            <a:r>
              <a:rPr lang="en-US" dirty="0">
                <a:solidFill>
                  <a:prstClr val="black"/>
                </a:solidFill>
              </a:rPr>
              <a:t>ailments</a:t>
            </a:r>
            <a:r>
              <a:rPr lang="en-US" dirty="0" smtClean="0">
                <a:solidFill>
                  <a:prstClr val="black"/>
                </a:solidFill>
              </a:rPr>
              <a:t>, need a band aid </a:t>
            </a:r>
            <a:r>
              <a:rPr lang="en-US" dirty="0">
                <a:solidFill>
                  <a:prstClr val="black"/>
                </a:solidFill>
              </a:rPr>
              <a:t>even if cut wasn’t there</a:t>
            </a:r>
          </a:p>
          <a:p>
            <a:pPr defTabSz="933237">
              <a:defRPr/>
            </a:pPr>
            <a:r>
              <a:rPr lang="en-US" dirty="0" smtClean="0">
                <a:solidFill>
                  <a:prstClr val="black"/>
                </a:solidFill>
              </a:rPr>
              <a:t>Nurse: Really crucial </a:t>
            </a:r>
            <a:r>
              <a:rPr lang="en-US" dirty="0">
                <a:solidFill>
                  <a:prstClr val="black"/>
                </a:solidFill>
              </a:rPr>
              <a:t>to be able to maintain communication between team here at </a:t>
            </a:r>
            <a:r>
              <a:rPr lang="en-US" dirty="0" smtClean="0">
                <a:solidFill>
                  <a:prstClr val="black"/>
                </a:solidFill>
              </a:rPr>
              <a:t>school. Guidance </a:t>
            </a:r>
            <a:r>
              <a:rPr lang="en-US" dirty="0">
                <a:solidFill>
                  <a:prstClr val="black"/>
                </a:solidFill>
              </a:rPr>
              <a:t>counselor, teacher, principal, all have </a:t>
            </a:r>
            <a:r>
              <a:rPr lang="en-US" dirty="0" smtClean="0">
                <a:solidFill>
                  <a:prstClr val="black"/>
                </a:solidFill>
              </a:rPr>
              <a:t>some input </a:t>
            </a:r>
            <a:r>
              <a:rPr lang="en-US" dirty="0">
                <a:solidFill>
                  <a:prstClr val="black"/>
                </a:solidFill>
              </a:rPr>
              <a:t>into the quality of the </a:t>
            </a:r>
            <a:r>
              <a:rPr lang="en-US" dirty="0" smtClean="0">
                <a:solidFill>
                  <a:prstClr val="black"/>
                </a:solidFill>
              </a:rPr>
              <a:t>child’s day</a:t>
            </a:r>
            <a:endParaRPr lang="en-US" dirty="0">
              <a:solidFill>
                <a:prstClr val="black"/>
              </a:solidFill>
            </a:endParaRPr>
          </a:p>
          <a:p>
            <a:pPr defTabSz="933237">
              <a:defRPr/>
            </a:pPr>
            <a:r>
              <a:rPr lang="en-US" dirty="0" smtClean="0">
                <a:solidFill>
                  <a:prstClr val="black"/>
                </a:solidFill>
              </a:rPr>
              <a:t>Parent: Not </a:t>
            </a:r>
            <a:r>
              <a:rPr lang="en-US" dirty="0">
                <a:solidFill>
                  <a:prstClr val="black"/>
                </a:solidFill>
              </a:rPr>
              <a:t>about being strong, about being connected, sharing </a:t>
            </a:r>
            <a:r>
              <a:rPr lang="en-US" dirty="0" smtClean="0">
                <a:solidFill>
                  <a:prstClr val="black"/>
                </a:solidFill>
              </a:rPr>
              <a:t>ideas, sharing thoughts, that’s what I think is important here.</a:t>
            </a:r>
            <a:endParaRPr lang="en-US" dirty="0">
              <a:solidFill>
                <a:prstClr val="black"/>
              </a:solidFill>
            </a:endParaRPr>
          </a:p>
          <a:p>
            <a:pPr defTabSz="933237">
              <a:defRPr/>
            </a:pPr>
            <a:r>
              <a:rPr lang="en-US" dirty="0" smtClean="0">
                <a:solidFill>
                  <a:prstClr val="black"/>
                </a:solidFill>
              </a:rPr>
              <a:t>Parent: Parent has to email and say ‘We </a:t>
            </a:r>
            <a:r>
              <a:rPr lang="en-US" dirty="0">
                <a:solidFill>
                  <a:prstClr val="black"/>
                </a:solidFill>
              </a:rPr>
              <a:t>had a bad morning, etc., so they know where this is coming from</a:t>
            </a:r>
          </a:p>
          <a:p>
            <a:pPr defTabSz="933237">
              <a:defRPr/>
            </a:pPr>
            <a:r>
              <a:rPr lang="en-US" dirty="0" smtClean="0">
                <a:solidFill>
                  <a:prstClr val="black"/>
                </a:solidFill>
              </a:rPr>
              <a:t>Eddie talking to teacher. Eddie’s </a:t>
            </a:r>
            <a:r>
              <a:rPr lang="en-US" dirty="0">
                <a:solidFill>
                  <a:prstClr val="black"/>
                </a:solidFill>
              </a:rPr>
              <a:t>taken this </a:t>
            </a:r>
            <a:r>
              <a:rPr lang="en-US" dirty="0" smtClean="0">
                <a:solidFill>
                  <a:prstClr val="black"/>
                </a:solidFill>
              </a:rPr>
              <a:t>‘I </a:t>
            </a:r>
            <a:r>
              <a:rPr lang="en-US" dirty="0">
                <a:solidFill>
                  <a:prstClr val="black"/>
                </a:solidFill>
              </a:rPr>
              <a:t>can do it by myself and not bother my </a:t>
            </a:r>
            <a:r>
              <a:rPr lang="en-US" dirty="0" smtClean="0">
                <a:solidFill>
                  <a:prstClr val="black"/>
                </a:solidFill>
              </a:rPr>
              <a:t>mom.</a:t>
            </a:r>
            <a:r>
              <a:rPr lang="en-US" baseline="0" dirty="0" smtClean="0">
                <a:solidFill>
                  <a:prstClr val="black"/>
                </a:solidFill>
              </a:rPr>
              <a:t> We make it point to check in with him, be</a:t>
            </a:r>
            <a:r>
              <a:rPr lang="en-US" dirty="0" smtClean="0">
                <a:solidFill>
                  <a:prstClr val="black"/>
                </a:solidFill>
              </a:rPr>
              <a:t> </a:t>
            </a:r>
            <a:r>
              <a:rPr lang="en-US" dirty="0">
                <a:solidFill>
                  <a:prstClr val="black"/>
                </a:solidFill>
              </a:rPr>
              <a:t>more </a:t>
            </a:r>
            <a:r>
              <a:rPr lang="en-US" dirty="0" smtClean="0">
                <a:solidFill>
                  <a:prstClr val="black"/>
                </a:solidFill>
              </a:rPr>
              <a:t>understanding is the biggest things </a:t>
            </a:r>
            <a:r>
              <a:rPr lang="en-US" dirty="0">
                <a:solidFill>
                  <a:prstClr val="black"/>
                </a:solidFill>
              </a:rPr>
              <a:t>as an educator.</a:t>
            </a:r>
          </a:p>
          <a:p>
            <a:pPr defTabSz="933237">
              <a:defRPr/>
            </a:pPr>
            <a:r>
              <a:rPr lang="en-US" dirty="0">
                <a:solidFill>
                  <a:prstClr val="black"/>
                </a:solidFill>
              </a:rPr>
              <a:t>One of the invisible </a:t>
            </a:r>
            <a:r>
              <a:rPr lang="en-US" dirty="0" smtClean="0">
                <a:solidFill>
                  <a:prstClr val="black"/>
                </a:solidFill>
              </a:rPr>
              <a:t>things to cope with is </a:t>
            </a:r>
            <a:r>
              <a:rPr lang="en-US" dirty="0">
                <a:solidFill>
                  <a:prstClr val="black"/>
                </a:solidFill>
              </a:rPr>
              <a:t>constant fear about partner’s safety – injured or </a:t>
            </a:r>
            <a:r>
              <a:rPr lang="en-US" dirty="0" smtClean="0">
                <a:solidFill>
                  <a:prstClr val="black"/>
                </a:solidFill>
              </a:rPr>
              <a:t>killed at any moment, </a:t>
            </a:r>
            <a:r>
              <a:rPr lang="en-US" dirty="0">
                <a:solidFill>
                  <a:prstClr val="black"/>
                </a:solidFill>
              </a:rPr>
              <a:t>significant emotional </a:t>
            </a:r>
            <a:r>
              <a:rPr lang="en-US" dirty="0" smtClean="0">
                <a:solidFill>
                  <a:prstClr val="black"/>
                </a:solidFill>
              </a:rPr>
              <a:t>issue to come to terms with.</a:t>
            </a:r>
            <a:endParaRPr lang="en-US" dirty="0">
              <a:solidFill>
                <a:prstClr val="black"/>
              </a:solidFill>
            </a:endParaRPr>
          </a:p>
          <a:p>
            <a:pPr defTabSz="933237">
              <a:defRPr/>
            </a:pPr>
            <a:r>
              <a:rPr lang="en-US" dirty="0" smtClean="0">
                <a:solidFill>
                  <a:prstClr val="black"/>
                </a:solidFill>
              </a:rPr>
              <a:t>Parent: My answer to how I deal with it is I </a:t>
            </a:r>
            <a:r>
              <a:rPr lang="en-US" dirty="0">
                <a:solidFill>
                  <a:prstClr val="black"/>
                </a:solidFill>
              </a:rPr>
              <a:t>don’t deal with </a:t>
            </a:r>
            <a:r>
              <a:rPr lang="en-US" dirty="0" smtClean="0">
                <a:solidFill>
                  <a:prstClr val="black"/>
                </a:solidFill>
              </a:rPr>
              <a:t>it. In </a:t>
            </a:r>
            <a:r>
              <a:rPr lang="en-US" dirty="0">
                <a:solidFill>
                  <a:prstClr val="black"/>
                </a:solidFill>
              </a:rPr>
              <a:t>the middle of it you keep </a:t>
            </a:r>
            <a:r>
              <a:rPr lang="en-US" dirty="0" smtClean="0">
                <a:solidFill>
                  <a:prstClr val="black"/>
                </a:solidFill>
              </a:rPr>
              <a:t>going. Kids show it more. Children have a </a:t>
            </a:r>
            <a:r>
              <a:rPr lang="en-US" dirty="0">
                <a:solidFill>
                  <a:prstClr val="black"/>
                </a:solidFill>
              </a:rPr>
              <a:t>lot of </a:t>
            </a:r>
            <a:r>
              <a:rPr lang="en-US" dirty="0" smtClean="0">
                <a:solidFill>
                  <a:prstClr val="black"/>
                </a:solidFill>
              </a:rPr>
              <a:t>nightmares. </a:t>
            </a:r>
            <a:endParaRPr lang="en-US" dirty="0">
              <a:solidFill>
                <a:prstClr val="black"/>
              </a:solidFill>
            </a:endParaRPr>
          </a:p>
          <a:p>
            <a:pPr defTabSz="933237">
              <a:defRPr/>
            </a:pPr>
            <a:r>
              <a:rPr lang="en-US" dirty="0" smtClean="0">
                <a:solidFill>
                  <a:prstClr val="black"/>
                </a:solidFill>
              </a:rPr>
              <a:t>Teacher: Michelle </a:t>
            </a:r>
            <a:r>
              <a:rPr lang="en-US" dirty="0">
                <a:solidFill>
                  <a:prstClr val="black"/>
                </a:solidFill>
              </a:rPr>
              <a:t>is very honest about her concerns and </a:t>
            </a:r>
            <a:r>
              <a:rPr lang="en-US" dirty="0" smtClean="0">
                <a:solidFill>
                  <a:prstClr val="black"/>
                </a:solidFill>
              </a:rPr>
              <a:t>worries she has for her children, through that honesty has given </a:t>
            </a:r>
            <a:r>
              <a:rPr lang="en-US" dirty="0">
                <a:solidFill>
                  <a:prstClr val="black"/>
                </a:solidFill>
              </a:rPr>
              <a:t>me the opportunity to work with her</a:t>
            </a:r>
          </a:p>
          <a:p>
            <a:pPr defTabSz="933237">
              <a:defRPr/>
            </a:pPr>
            <a:r>
              <a:rPr lang="en-US" dirty="0" smtClean="0">
                <a:solidFill>
                  <a:prstClr val="black"/>
                </a:solidFill>
              </a:rPr>
              <a:t>Most military </a:t>
            </a:r>
            <a:r>
              <a:rPr lang="en-US" dirty="0">
                <a:solidFill>
                  <a:prstClr val="black"/>
                </a:solidFill>
              </a:rPr>
              <a:t>spouses are unsung </a:t>
            </a:r>
            <a:r>
              <a:rPr lang="en-US" dirty="0" smtClean="0">
                <a:solidFill>
                  <a:prstClr val="black"/>
                </a:solidFill>
              </a:rPr>
              <a:t>heroes. Men and women go off to war. But they leave families at home. Create </a:t>
            </a:r>
            <a:r>
              <a:rPr lang="en-US" dirty="0">
                <a:solidFill>
                  <a:prstClr val="black"/>
                </a:solidFill>
              </a:rPr>
              <a:t>the stability and continuity for every family </a:t>
            </a:r>
            <a:r>
              <a:rPr lang="en-US" dirty="0" smtClean="0">
                <a:solidFill>
                  <a:prstClr val="black"/>
                </a:solidFill>
              </a:rPr>
              <a:t>needs</a:t>
            </a:r>
            <a:r>
              <a:rPr lang="en-US" baseline="0" dirty="0" smtClean="0">
                <a:solidFill>
                  <a:prstClr val="black"/>
                </a:solidFill>
              </a:rPr>
              <a:t> for health and cohesion and harmony.</a:t>
            </a:r>
            <a:endParaRPr lang="en-US" dirty="0">
              <a:solidFill>
                <a:prstClr val="black"/>
              </a:solidFill>
            </a:endParaRPr>
          </a:p>
          <a:p>
            <a:endParaRPr lang="en-US" b="1" dirty="0" smtClean="0"/>
          </a:p>
          <a:p>
            <a:r>
              <a:rPr lang="en-US" b="1" dirty="0" smtClean="0"/>
              <a:t>The Goal:</a:t>
            </a:r>
            <a:r>
              <a:rPr lang="en-US" b="1" baseline="0" dirty="0" smtClean="0"/>
              <a:t> </a:t>
            </a:r>
            <a:r>
              <a:rPr lang="en-US" b="1" dirty="0" smtClean="0"/>
              <a:t>To Build Resilience [15:00]</a:t>
            </a:r>
          </a:p>
          <a:p>
            <a:r>
              <a:rPr lang="en-US" dirty="0" smtClean="0"/>
              <a:t>Resilience in a child implies that a child is doing OK in spire of adverse circumstances</a:t>
            </a:r>
          </a:p>
          <a:p>
            <a:r>
              <a:rPr lang="en-US" dirty="0" smtClean="0"/>
              <a:t>Think about it like the Pillsbury doughboy – even when pressed </a:t>
            </a:r>
            <a:r>
              <a:rPr lang="en-US" dirty="0" err="1" smtClean="0"/>
              <a:t>initiatlly</a:t>
            </a:r>
            <a:r>
              <a:rPr lang="en-US" dirty="0" smtClean="0"/>
              <a:t>, they bounce back</a:t>
            </a:r>
          </a:p>
          <a:p>
            <a:r>
              <a:rPr lang="en-US" dirty="0" smtClean="0"/>
              <a:t>Military support group …..Bubbles</a:t>
            </a:r>
            <a:r>
              <a:rPr lang="en-US" baseline="0" dirty="0" smtClean="0"/>
              <a:t> are like feelings, come in all different shapes and sizes, last for a long time or a little bit of time.</a:t>
            </a:r>
          </a:p>
          <a:p>
            <a:r>
              <a:rPr lang="en-US" baseline="0" dirty="0" smtClean="0"/>
              <a:t>Promote resilience with Biweekly support group for military connected students</a:t>
            </a:r>
          </a:p>
          <a:p>
            <a:r>
              <a:rPr lang="en-US" baseline="0" dirty="0" smtClean="0"/>
              <a:t>Sophia: You can be a little bit sad, a little bit happy.</a:t>
            </a:r>
          </a:p>
          <a:p>
            <a:r>
              <a:rPr lang="en-US" baseline="0" dirty="0" smtClean="0"/>
              <a:t>Teacher: Want them to understand that there are other students in the school who are experiencing the same kinds of issues that they are going through every day</a:t>
            </a:r>
          </a:p>
          <a:p>
            <a:r>
              <a:rPr lang="en-US" baseline="0" dirty="0" smtClean="0"/>
              <a:t>Sophia: Felt sad, through he was going to change a little.</a:t>
            </a:r>
          </a:p>
          <a:p>
            <a:r>
              <a:rPr lang="en-US" baseline="0" dirty="0" smtClean="0"/>
              <a:t>Resilience comes from being connected to other people who know about you, care about you, encourage you to use your inner resources to meet a challenge.</a:t>
            </a:r>
          </a:p>
          <a:p>
            <a:endParaRPr lang="en-US" baseline="0" dirty="0" smtClean="0"/>
          </a:p>
          <a:p>
            <a:r>
              <a:rPr lang="en-US" baseline="0" dirty="0" smtClean="0"/>
              <a:t>Skype with CPT Avery and the entire classroom</a:t>
            </a:r>
          </a:p>
          <a:p>
            <a:r>
              <a:rPr lang="en-US" baseline="0" dirty="0" smtClean="0"/>
              <a:t>Being able to see someone they know, someone who is connected to a classmate of their. connects the child to the larger community</a:t>
            </a:r>
          </a:p>
          <a:p>
            <a:r>
              <a:rPr lang="en-US" baseline="0" dirty="0" smtClean="0"/>
              <a:t>Military is not a sea of faceless individuals, they are fathers and mothers just like them.</a:t>
            </a:r>
          </a:p>
          <a:p>
            <a:r>
              <a:rPr lang="en-US" baseline="0" dirty="0" smtClean="0"/>
              <a:t>“What time is it in Afghanistan?” </a:t>
            </a:r>
          </a:p>
          <a:p>
            <a:r>
              <a:rPr lang="en-US" baseline="0" dirty="0" smtClean="0"/>
              <a:t>Globe</a:t>
            </a:r>
          </a:p>
          <a:p>
            <a:r>
              <a:rPr lang="en-US" baseline="0" dirty="0" smtClean="0"/>
              <a:t>Brings an awareness Inherently it develops empathy, creates more of a bond, students come together to support these families</a:t>
            </a:r>
          </a:p>
          <a:p>
            <a:r>
              <a:rPr lang="en-US" baseline="0" dirty="0" smtClean="0"/>
              <a:t>Eddie: Dad, when you come, can you come to classroom again?</a:t>
            </a:r>
          </a:p>
          <a:p>
            <a:r>
              <a:rPr lang="en-US" baseline="0" dirty="0" smtClean="0"/>
              <a:t>Michelle: Doesn’t like that it makes him different, but he has pride in what he is do </a:t>
            </a:r>
            <a:r>
              <a:rPr lang="en-US" baseline="0" dirty="0" err="1" smtClean="0"/>
              <a:t>ing</a:t>
            </a:r>
            <a:r>
              <a:rPr lang="en-US" baseline="0" dirty="0" smtClean="0"/>
              <a:t>.</a:t>
            </a:r>
          </a:p>
          <a:p>
            <a:r>
              <a:rPr lang="en-US" baseline="0" dirty="0" smtClean="0"/>
              <a:t>For a child like Eddie to present this important figure in his life, who is serving an important mission, allows Eddie to feel that his life is more fully understood in the context in the school.</a:t>
            </a:r>
          </a:p>
          <a:p>
            <a:r>
              <a:rPr lang="en-US" baseline="0" dirty="0" smtClean="0"/>
              <a:t>Teacher: He had “golden moments” that day. I was very proud of him.</a:t>
            </a:r>
          </a:p>
          <a:p>
            <a:endParaRPr lang="en-US" baseline="0"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14</a:t>
            </a:fld>
            <a:endParaRPr lang="en-US"/>
          </a:p>
        </p:txBody>
      </p:sp>
    </p:spTree>
    <p:extLst>
      <p:ext uri="{BB962C8B-B14F-4D97-AF65-F5344CB8AC3E}">
        <p14:creationId xmlns:p14="http://schemas.microsoft.com/office/powerpoint/2010/main" val="1007377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dirty="0" smtClean="0">
                <a:solidFill>
                  <a:prstClr val="black"/>
                </a:solidFill>
              </a:rPr>
              <a:t>Let’s take a minute to review briefly what you have just seen in the video.</a:t>
            </a:r>
          </a:p>
          <a:p>
            <a:pPr defTabSz="933237">
              <a:defRPr/>
            </a:pPr>
            <a:endParaRPr lang="en-US" sz="1600" dirty="0" smtClean="0">
              <a:solidFill>
                <a:prstClr val="black"/>
              </a:solidFill>
            </a:endParaRPr>
          </a:p>
          <a:p>
            <a:pPr defTabSz="933237">
              <a:defRPr/>
            </a:pPr>
            <a:r>
              <a:rPr lang="en-US" sz="1600" dirty="0" smtClean="0">
                <a:solidFill>
                  <a:prstClr val="black"/>
                </a:solidFill>
              </a:rPr>
              <a:t>Deployment has now become commonplace;</a:t>
            </a:r>
            <a:r>
              <a:rPr lang="en-US" sz="1600" baseline="0" dirty="0" smtClean="0">
                <a:solidFill>
                  <a:prstClr val="black"/>
                </a:solidFill>
              </a:rPr>
              <a:t> to have a parent deployed within the past 10 years is</a:t>
            </a:r>
            <a:r>
              <a:rPr lang="en-US" sz="1600" dirty="0" smtClean="0">
                <a:solidFill>
                  <a:prstClr val="black"/>
                </a:solidFill>
              </a:rPr>
              <a:t> </a:t>
            </a:r>
            <a:r>
              <a:rPr lang="en-US" sz="1600" dirty="0">
                <a:solidFill>
                  <a:prstClr val="black"/>
                </a:solidFill>
              </a:rPr>
              <a:t>a situation shared by many military youth. </a:t>
            </a:r>
            <a:r>
              <a:rPr lang="en-US" sz="1600" dirty="0" smtClean="0">
                <a:solidFill>
                  <a:prstClr val="black"/>
                </a:solidFill>
              </a:rPr>
              <a:t>Many </a:t>
            </a:r>
            <a:r>
              <a:rPr lang="en-US" sz="1600" dirty="0">
                <a:solidFill>
                  <a:prstClr val="black"/>
                </a:solidFill>
              </a:rPr>
              <a:t>youth have dealt with multiple deployments. </a:t>
            </a:r>
            <a:r>
              <a:rPr lang="en-US" sz="1600" dirty="0" smtClean="0">
                <a:solidFill>
                  <a:prstClr val="black"/>
                </a:solidFill>
              </a:rPr>
              <a:t>Generally</a:t>
            </a:r>
            <a:r>
              <a:rPr lang="en-US" sz="1600" baseline="0" dirty="0" smtClean="0">
                <a:solidFill>
                  <a:prstClr val="black"/>
                </a:solidFill>
              </a:rPr>
              <a:t> speaking, a deployment can be divided into three phases.</a:t>
            </a:r>
            <a:endParaRPr lang="en-US" sz="1600" dirty="0">
              <a:solidFill>
                <a:prstClr val="black"/>
              </a:solidFill>
            </a:endParaRPr>
          </a:p>
          <a:p>
            <a:pPr defTabSz="933237">
              <a:defRPr/>
            </a:pPr>
            <a:endParaRPr lang="en-US" sz="1600" dirty="0">
              <a:solidFill>
                <a:prstClr val="black"/>
              </a:solidFill>
            </a:endParaRPr>
          </a:p>
          <a:p>
            <a:pPr defTabSz="933237">
              <a:defRPr/>
            </a:pPr>
            <a:r>
              <a:rPr lang="en-US" sz="1600" b="1" dirty="0">
                <a:solidFill>
                  <a:prstClr val="black"/>
                </a:solidFill>
              </a:rPr>
              <a:t>Pre-deployment</a:t>
            </a:r>
            <a:r>
              <a:rPr lang="en-US" sz="1600" dirty="0">
                <a:solidFill>
                  <a:prstClr val="black"/>
                </a:solidFill>
              </a:rPr>
              <a:t> begins when the service members receives notification of his or her unit’s mobilization. Preparations for departure take place on multiple levels. There may be additional training needed prior to deployment. The family’s affairs need to be put in order </a:t>
            </a:r>
            <a:r>
              <a:rPr lang="en-US" sz="1600" dirty="0" smtClean="0">
                <a:solidFill>
                  <a:prstClr val="black"/>
                </a:solidFill>
              </a:rPr>
              <a:t>(including</a:t>
            </a:r>
            <a:r>
              <a:rPr lang="en-US" sz="1600" baseline="0" dirty="0" smtClean="0">
                <a:solidFill>
                  <a:prstClr val="black"/>
                </a:solidFill>
              </a:rPr>
              <a:t> </a:t>
            </a:r>
            <a:r>
              <a:rPr lang="en-US" sz="1600" dirty="0" smtClean="0">
                <a:solidFill>
                  <a:prstClr val="black"/>
                </a:solidFill>
              </a:rPr>
              <a:t>financial and legal</a:t>
            </a:r>
            <a:r>
              <a:rPr lang="en-US" sz="1600" baseline="0" dirty="0" smtClean="0">
                <a:solidFill>
                  <a:prstClr val="black"/>
                </a:solidFill>
              </a:rPr>
              <a:t> matters</a:t>
            </a:r>
            <a:r>
              <a:rPr lang="en-US" sz="1600" dirty="0" smtClean="0">
                <a:solidFill>
                  <a:prstClr val="black"/>
                </a:solidFill>
              </a:rPr>
              <a:t>) </a:t>
            </a:r>
            <a:r>
              <a:rPr lang="en-US" sz="1600" dirty="0">
                <a:solidFill>
                  <a:prstClr val="black"/>
                </a:solidFill>
              </a:rPr>
              <a:t>and support systems accessed. </a:t>
            </a:r>
            <a:r>
              <a:rPr lang="en-US" sz="1600" dirty="0" smtClean="0">
                <a:solidFill>
                  <a:prstClr val="black"/>
                </a:solidFill>
              </a:rPr>
              <a:t>In</a:t>
            </a:r>
            <a:r>
              <a:rPr lang="en-US" sz="1600" baseline="0" dirty="0" smtClean="0">
                <a:solidFill>
                  <a:prstClr val="black"/>
                </a:solidFill>
              </a:rPr>
              <a:t> t</a:t>
            </a:r>
            <a:r>
              <a:rPr lang="en-US" sz="1600" dirty="0" smtClean="0">
                <a:solidFill>
                  <a:prstClr val="black"/>
                </a:solidFill>
              </a:rPr>
              <a:t>his </a:t>
            </a:r>
            <a:r>
              <a:rPr lang="en-US" sz="1600" dirty="0">
                <a:solidFill>
                  <a:prstClr val="black"/>
                </a:solidFill>
              </a:rPr>
              <a:t>phase culminates </a:t>
            </a:r>
            <a:r>
              <a:rPr lang="en-US" sz="1600" dirty="0" smtClean="0">
                <a:solidFill>
                  <a:prstClr val="black"/>
                </a:solidFill>
              </a:rPr>
              <a:t>with the </a:t>
            </a:r>
            <a:r>
              <a:rPr lang="en-US" sz="1600" dirty="0">
                <a:solidFill>
                  <a:prstClr val="black"/>
                </a:solidFill>
              </a:rPr>
              <a:t>departure of the service members</a:t>
            </a:r>
            <a:r>
              <a:rPr lang="en-US" sz="1600" dirty="0" smtClean="0">
                <a:solidFill>
                  <a:prstClr val="black"/>
                </a:solidFill>
              </a:rPr>
              <a:t>. </a:t>
            </a:r>
          </a:p>
          <a:p>
            <a:pPr defTabSz="933237">
              <a:defRPr/>
            </a:pPr>
            <a:endParaRPr lang="en-US" sz="1600" dirty="0" smtClean="0">
              <a:solidFill>
                <a:prstClr val="black"/>
              </a:solidFill>
            </a:endParaRPr>
          </a:p>
          <a:p>
            <a:pPr defTabSz="933237">
              <a:defRPr/>
            </a:pPr>
            <a:r>
              <a:rPr lang="en-US" sz="1600" dirty="0" smtClean="0">
                <a:solidFill>
                  <a:prstClr val="black"/>
                </a:solidFill>
              </a:rPr>
              <a:t>What</a:t>
            </a:r>
            <a:r>
              <a:rPr lang="en-US" sz="1600" baseline="0" dirty="0" smtClean="0">
                <a:solidFill>
                  <a:prstClr val="black"/>
                </a:solidFill>
              </a:rPr>
              <a:t> I’ve just described depends on the branch of service. S</a:t>
            </a:r>
            <a:r>
              <a:rPr lang="en-US" sz="1600" dirty="0" smtClean="0">
                <a:solidFill>
                  <a:prstClr val="black"/>
                </a:solidFill>
              </a:rPr>
              <a:t>ome service members go as individuals</a:t>
            </a:r>
            <a:r>
              <a:rPr lang="en-US" sz="1600" baseline="0" dirty="0" smtClean="0">
                <a:solidFill>
                  <a:prstClr val="black"/>
                </a:solidFill>
              </a:rPr>
              <a:t> or pairs attached to another unit so their departure goes relatively unnoticed, except by those closest to them. In the case of an entire unit deploying, there may be a Call to Duty ceremony. Regardless, deployment takes service members away from their families for a period of time to perform their military duty.</a:t>
            </a:r>
            <a:endParaRPr lang="en-US" sz="16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15</a:t>
            </a:fld>
            <a:endParaRPr lang="en-US"/>
          </a:p>
        </p:txBody>
      </p:sp>
    </p:spTree>
    <p:extLst>
      <p:ext uri="{BB962C8B-B14F-4D97-AF65-F5344CB8AC3E}">
        <p14:creationId xmlns:p14="http://schemas.microsoft.com/office/powerpoint/2010/main" val="100737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b="1" dirty="0" smtClean="0">
                <a:solidFill>
                  <a:prstClr val="black"/>
                </a:solidFill>
              </a:rPr>
              <a:t>Deployment is the next phase. </a:t>
            </a:r>
            <a:r>
              <a:rPr lang="en-US" sz="1600" dirty="0" smtClean="0">
                <a:solidFill>
                  <a:prstClr val="black"/>
                </a:solidFill>
              </a:rPr>
              <a:t>The </a:t>
            </a:r>
            <a:r>
              <a:rPr lang="en-US" sz="1600" dirty="0">
                <a:solidFill>
                  <a:prstClr val="black"/>
                </a:solidFill>
              </a:rPr>
              <a:t>length </a:t>
            </a:r>
            <a:r>
              <a:rPr lang="en-US" sz="1600" dirty="0" smtClean="0">
                <a:solidFill>
                  <a:prstClr val="black"/>
                </a:solidFill>
              </a:rPr>
              <a:t>and frequency of </a:t>
            </a:r>
            <a:r>
              <a:rPr lang="en-US" sz="1600" dirty="0">
                <a:solidFill>
                  <a:prstClr val="black"/>
                </a:solidFill>
              </a:rPr>
              <a:t>deployment depends on </a:t>
            </a:r>
            <a:r>
              <a:rPr lang="en-US" sz="1600" dirty="0" smtClean="0">
                <a:solidFill>
                  <a:prstClr val="black"/>
                </a:solidFill>
              </a:rPr>
              <a:t>a number of factors, including the </a:t>
            </a:r>
            <a:r>
              <a:rPr lang="en-US" sz="1600" dirty="0">
                <a:solidFill>
                  <a:prstClr val="black"/>
                </a:solidFill>
              </a:rPr>
              <a:t>branch of service. A “typical” deployment for the Army National Guard is one year; Air National Guard missions are typically shorter but more frequent.</a:t>
            </a:r>
          </a:p>
          <a:p>
            <a:pPr defTabSz="933237">
              <a:defRPr/>
            </a:pPr>
            <a:endParaRPr lang="en-US" sz="1600" dirty="0" smtClean="0">
              <a:solidFill>
                <a:prstClr val="black"/>
              </a:solidFill>
            </a:endParaRPr>
          </a:p>
          <a:p>
            <a:pPr defTabSz="933237">
              <a:defRPr/>
            </a:pPr>
            <a:r>
              <a:rPr lang="en-US" sz="1600" dirty="0" smtClean="0">
                <a:solidFill>
                  <a:prstClr val="black"/>
                </a:solidFill>
              </a:rPr>
              <a:t>Units </a:t>
            </a:r>
            <a:r>
              <a:rPr lang="en-US" sz="1600" dirty="0">
                <a:solidFill>
                  <a:prstClr val="black"/>
                </a:solidFill>
              </a:rPr>
              <a:t>vary in size from brigades </a:t>
            </a:r>
            <a:r>
              <a:rPr lang="en-US" sz="1600" dirty="0" smtClean="0">
                <a:solidFill>
                  <a:prstClr val="black"/>
                </a:solidFill>
              </a:rPr>
              <a:t>(which is about </a:t>
            </a:r>
            <a:r>
              <a:rPr lang="en-US" sz="1600" dirty="0">
                <a:solidFill>
                  <a:prstClr val="black"/>
                </a:solidFill>
              </a:rPr>
              <a:t>2,000 – 2,500 soldiers) to small teams of a </a:t>
            </a:r>
            <a:r>
              <a:rPr lang="en-US" sz="1600" dirty="0" smtClean="0">
                <a:solidFill>
                  <a:prstClr val="black"/>
                </a:solidFill>
              </a:rPr>
              <a:t>dozen, or even individuals or</a:t>
            </a:r>
            <a:r>
              <a:rPr lang="en-US" sz="1600" baseline="0" dirty="0" smtClean="0">
                <a:solidFill>
                  <a:prstClr val="black"/>
                </a:solidFill>
              </a:rPr>
              <a:t> pairs</a:t>
            </a:r>
            <a:r>
              <a:rPr lang="en-US" sz="1600" dirty="0" smtClean="0">
                <a:solidFill>
                  <a:prstClr val="black"/>
                </a:solidFill>
              </a:rPr>
              <a:t>. </a:t>
            </a:r>
            <a:r>
              <a:rPr lang="en-US" sz="1600" dirty="0">
                <a:solidFill>
                  <a:prstClr val="black"/>
                </a:solidFill>
              </a:rPr>
              <a:t>During this time, the location of the deployment will dictate how frequently and through what means </a:t>
            </a:r>
            <a:r>
              <a:rPr lang="en-US" sz="1600" dirty="0" smtClean="0">
                <a:solidFill>
                  <a:prstClr val="black"/>
                </a:solidFill>
              </a:rPr>
              <a:t>the service members </a:t>
            </a:r>
            <a:r>
              <a:rPr lang="en-US" sz="1600" dirty="0">
                <a:solidFill>
                  <a:prstClr val="black"/>
                </a:solidFill>
              </a:rPr>
              <a:t>are able to communicate with their family. Operational security will dictate the level of detail that they can talk about.</a:t>
            </a:r>
          </a:p>
          <a:p>
            <a:pPr defTabSz="933237">
              <a:defRPr/>
            </a:pPr>
            <a:endParaRPr lang="en-US" dirty="0">
              <a:solidFill>
                <a:prstClr val="black"/>
              </a:solidFill>
            </a:endParaRPr>
          </a:p>
          <a:p>
            <a:pPr defTabSz="933237">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16</a:t>
            </a:fld>
            <a:endParaRPr lang="en-US"/>
          </a:p>
        </p:txBody>
      </p:sp>
    </p:spTree>
    <p:extLst>
      <p:ext uri="{BB962C8B-B14F-4D97-AF65-F5344CB8AC3E}">
        <p14:creationId xmlns:p14="http://schemas.microsoft.com/office/powerpoint/2010/main" val="1007377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sz="1600" b="1" dirty="0" smtClean="0">
                <a:solidFill>
                  <a:prstClr val="black"/>
                </a:solidFill>
              </a:rPr>
              <a:t>Let’s look at another section of the video that will focus on the third</a:t>
            </a:r>
            <a:r>
              <a:rPr lang="en-US" sz="1600" b="1" baseline="0" dirty="0" smtClean="0">
                <a:solidFill>
                  <a:prstClr val="black"/>
                </a:solidFill>
              </a:rPr>
              <a:t> phase of deployment. </a:t>
            </a:r>
            <a:endParaRPr lang="en-US" sz="1600" b="1" dirty="0" smtClean="0">
              <a:solidFill>
                <a:prstClr val="black"/>
              </a:solidFill>
            </a:endParaRPr>
          </a:p>
          <a:p>
            <a:pPr marL="0" marR="0" indent="0" algn="l" defTabSz="933237" rtl="0" eaLnBrk="1" fontAlgn="auto" latinLnBrk="0" hangingPunct="1">
              <a:lnSpc>
                <a:spcPct val="100000"/>
              </a:lnSpc>
              <a:spcBef>
                <a:spcPts val="0"/>
              </a:spcBef>
              <a:spcAft>
                <a:spcPts val="0"/>
              </a:spcAft>
              <a:buClrTx/>
              <a:buSzTx/>
              <a:buFontTx/>
              <a:buNone/>
              <a:tabLst/>
              <a:defRPr/>
            </a:pPr>
            <a:endParaRPr lang="en-US" sz="1600" b="1" dirty="0" smtClean="0">
              <a:solidFill>
                <a:prstClr val="black"/>
              </a:solidFill>
            </a:endParaRPr>
          </a:p>
          <a:p>
            <a:pPr marL="0" marR="0" indent="0" algn="l" defTabSz="933237" rtl="0" eaLnBrk="1" fontAlgn="auto" latinLnBrk="0" hangingPunct="1">
              <a:lnSpc>
                <a:spcPct val="100000"/>
              </a:lnSpc>
              <a:spcBef>
                <a:spcPts val="0"/>
              </a:spcBef>
              <a:spcAft>
                <a:spcPts val="0"/>
              </a:spcAft>
              <a:buClrTx/>
              <a:buSzTx/>
              <a:buFontTx/>
              <a:buNone/>
              <a:tabLst/>
              <a:defRPr/>
            </a:pPr>
            <a:r>
              <a:rPr lang="en-US" sz="1600" b="1" dirty="0" smtClean="0">
                <a:solidFill>
                  <a:prstClr val="black"/>
                </a:solidFill>
              </a:rPr>
              <a:t>Start video at 18:41 and continue until </a:t>
            </a:r>
          </a:p>
          <a:p>
            <a:r>
              <a:rPr lang="en-US" sz="1600" baseline="0" dirty="0" smtClean="0"/>
              <a:t>[18:41] Welcome home</a:t>
            </a:r>
          </a:p>
          <a:p>
            <a:r>
              <a:rPr lang="en-US" sz="1600" baseline="0" dirty="0" smtClean="0"/>
              <a:t>New clip</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When the parent returns home from war, it’s almost as thought the real challenge begins. We think, oh, it’s great; the family is reunited, the family is good to go. In fact, many things need to be renegotiated once a parent is back from deployment.</a:t>
            </a:r>
          </a:p>
          <a:p>
            <a:r>
              <a:rPr lang="en-US" sz="1600" baseline="0" dirty="0" smtClean="0"/>
              <a:t>Lisa: I was the only parent for 11 months, the only one disciplining. When he came back, He slowly got back in the swing of doing that., </a:t>
            </a:r>
          </a:p>
          <a:p>
            <a:r>
              <a:rPr lang="en-US" sz="1600" baseline="0" dirty="0" smtClean="0"/>
              <a:t>Michelle: Getting back to co-parenting, it’s important. It’s hard re-introducing them to their father, so they can see him as another authority in their lives.</a:t>
            </a:r>
          </a:p>
          <a:p>
            <a:r>
              <a:rPr lang="en-US" sz="1600" baseline="0" dirty="0" smtClean="0"/>
              <a:t>Guidance counselor: The reintegration process can bring up a variety of different emotions. How is the family going to change? How is this change going to affect me.? Where am I going to fit in the new family dynamic when dad comes home.</a:t>
            </a:r>
          </a:p>
          <a:p>
            <a:r>
              <a:rPr lang="en-US" sz="1600" baseline="0" dirty="0" smtClean="0"/>
              <a:t>Opportunity for the parent to return to the school community closes an important loop for the family and the school. Marking the end of a shared challenge.</a:t>
            </a:r>
          </a:p>
          <a:p>
            <a:r>
              <a:rPr lang="en-US" sz="1600" baseline="0" dirty="0" smtClean="0"/>
              <a:t>Made me feel great that she had a look of pride on her face. See me in person as opposed to being on a screen. Made me feel great.</a:t>
            </a:r>
          </a:p>
          <a:p>
            <a:r>
              <a:rPr lang="en-US" sz="1600" baseline="0" dirty="0" smtClean="0"/>
              <a:t>Walked into that classroom in his uniform.</a:t>
            </a:r>
          </a:p>
          <a:p>
            <a:r>
              <a:rPr lang="en-US" sz="1600" baseline="0" dirty="0" smtClean="0"/>
              <a:t>So many different emotions. It was awesome, it was a great feeling.</a:t>
            </a:r>
          </a:p>
          <a:p>
            <a:r>
              <a:rPr lang="en-US" sz="1600" baseline="0" dirty="0" smtClean="0"/>
              <a:t>Did you see scorpions?</a:t>
            </a:r>
          </a:p>
          <a:p>
            <a:r>
              <a:rPr lang="en-US" sz="1600" baseline="0" dirty="0" smtClean="0"/>
              <a:t>I want to show everyone what you can do now that you’re back from Iraq.</a:t>
            </a:r>
          </a:p>
          <a:p>
            <a:r>
              <a:rPr lang="en-US" sz="1600" baseline="0" dirty="0" smtClean="0"/>
              <a:t>The principal mechanism by which communities of resilience are built.</a:t>
            </a:r>
          </a:p>
          <a:p>
            <a:r>
              <a:rPr lang="en-US" sz="1600" baseline="0" dirty="0" smtClean="0"/>
              <a:t>Presenting a flag to the principal.</a:t>
            </a:r>
          </a:p>
          <a:p>
            <a:r>
              <a:rPr lang="en-US" sz="1600" baseline="0" dirty="0" smtClean="0"/>
              <a:t>Thank you!</a:t>
            </a:r>
          </a:p>
          <a:p>
            <a:pPr defTabSz="933237">
              <a:defRPr/>
            </a:pPr>
            <a:r>
              <a:rPr lang="en-US" sz="1600" b="1" dirty="0" smtClean="0">
                <a:solidFill>
                  <a:prstClr val="black"/>
                </a:solidFill>
              </a:rPr>
              <a:t>[Show video until 22:37]</a:t>
            </a:r>
          </a:p>
          <a:p>
            <a:pPr defTabSz="933237">
              <a:defRPr/>
            </a:pPr>
            <a:endParaRPr lang="en-US" sz="1600" dirty="0" smtClean="0">
              <a:solidFill>
                <a:prstClr val="black"/>
              </a:solidFill>
            </a:endParaRPr>
          </a:p>
          <a:p>
            <a:pPr marL="0" marR="0" indent="0" algn="l" defTabSz="933237" rtl="0" eaLnBrk="1" fontAlgn="auto" latinLnBrk="0" hangingPunct="1">
              <a:lnSpc>
                <a:spcPct val="100000"/>
              </a:lnSpc>
              <a:spcBef>
                <a:spcPts val="0"/>
              </a:spcBef>
              <a:spcAft>
                <a:spcPts val="0"/>
              </a:spcAft>
              <a:buClrTx/>
              <a:buSzTx/>
              <a:buFontTx/>
              <a:buNone/>
              <a:tabLst/>
              <a:defRPr/>
            </a:pPr>
            <a:r>
              <a:rPr lang="en-US" sz="1600" b="1" dirty="0" smtClean="0">
                <a:solidFill>
                  <a:prstClr val="black"/>
                </a:solidFill>
              </a:rPr>
              <a:t>Let’s review what we’ve just seen on the video. </a:t>
            </a:r>
            <a:r>
              <a:rPr lang="en-US" sz="1600" b="1" baseline="0" dirty="0" smtClean="0">
                <a:solidFill>
                  <a:prstClr val="black"/>
                </a:solidFill>
              </a:rPr>
              <a:t>The section of the video that we just saw focused on the welcome home aspect.</a:t>
            </a:r>
          </a:p>
          <a:p>
            <a:pPr defTabSz="933237">
              <a:defRPr/>
            </a:pPr>
            <a:endParaRPr lang="en-US" sz="1600" b="1" dirty="0" smtClean="0">
              <a:solidFill>
                <a:prstClr val="black"/>
              </a:solidFill>
            </a:endParaRPr>
          </a:p>
          <a:p>
            <a:pPr defTabSz="933237">
              <a:defRPr/>
            </a:pPr>
            <a:r>
              <a:rPr lang="en-US" sz="1600" b="1" dirty="0" smtClean="0">
                <a:solidFill>
                  <a:prstClr val="black"/>
                </a:solidFill>
              </a:rPr>
              <a:t>Post-deployment </a:t>
            </a:r>
            <a:r>
              <a:rPr lang="en-US" sz="1600" dirty="0">
                <a:solidFill>
                  <a:prstClr val="black"/>
                </a:solidFill>
              </a:rPr>
              <a:t>begins with the service member’s arrival back </a:t>
            </a:r>
            <a:r>
              <a:rPr lang="en-US" sz="1600" dirty="0" smtClean="0">
                <a:solidFill>
                  <a:prstClr val="black"/>
                </a:solidFill>
              </a:rPr>
              <a:t>home. The</a:t>
            </a:r>
            <a:r>
              <a:rPr lang="en-US" sz="1600" baseline="0" dirty="0" smtClean="0">
                <a:solidFill>
                  <a:prstClr val="black"/>
                </a:solidFill>
              </a:rPr>
              <a:t> first part is usually a </a:t>
            </a:r>
            <a:r>
              <a:rPr lang="en-US" sz="1600" dirty="0" smtClean="0">
                <a:solidFill>
                  <a:prstClr val="black"/>
                </a:solidFill>
              </a:rPr>
              <a:t>“</a:t>
            </a:r>
            <a:r>
              <a:rPr lang="en-US" sz="1600" dirty="0">
                <a:solidFill>
                  <a:prstClr val="black"/>
                </a:solidFill>
              </a:rPr>
              <a:t>honeymoon” </a:t>
            </a:r>
            <a:r>
              <a:rPr lang="en-US" sz="1600" dirty="0" smtClean="0">
                <a:solidFill>
                  <a:prstClr val="black"/>
                </a:solidFill>
              </a:rPr>
              <a:t>period</a:t>
            </a:r>
            <a:r>
              <a:rPr lang="en-US" sz="1600" baseline="0" dirty="0" smtClean="0">
                <a:solidFill>
                  <a:prstClr val="black"/>
                </a:solidFill>
              </a:rPr>
              <a:t> of sorts. Everyone is glad to be reunited. This post-deployment period </a:t>
            </a:r>
            <a:r>
              <a:rPr lang="en-US" sz="1600" dirty="0" smtClean="0">
                <a:solidFill>
                  <a:prstClr val="black"/>
                </a:solidFill>
              </a:rPr>
              <a:t>continues </a:t>
            </a:r>
            <a:r>
              <a:rPr lang="en-US" sz="1600" dirty="0">
                <a:solidFill>
                  <a:prstClr val="black"/>
                </a:solidFill>
              </a:rPr>
              <a:t>as life returns to a </a:t>
            </a:r>
            <a:r>
              <a:rPr lang="en-US" sz="1600" dirty="0" smtClean="0">
                <a:solidFill>
                  <a:prstClr val="black"/>
                </a:solidFill>
              </a:rPr>
              <a:t>what is referred to as</a:t>
            </a:r>
            <a:r>
              <a:rPr lang="en-US" sz="1600" baseline="0" dirty="0" smtClean="0">
                <a:solidFill>
                  <a:prstClr val="black"/>
                </a:solidFill>
              </a:rPr>
              <a:t> a </a:t>
            </a:r>
            <a:r>
              <a:rPr lang="en-US" sz="1600" dirty="0" smtClean="0">
                <a:solidFill>
                  <a:prstClr val="black"/>
                </a:solidFill>
              </a:rPr>
              <a:t>“new </a:t>
            </a:r>
            <a:r>
              <a:rPr lang="en-US" sz="1600" dirty="0">
                <a:solidFill>
                  <a:prstClr val="black"/>
                </a:solidFill>
              </a:rPr>
              <a:t>normal.”  This </a:t>
            </a:r>
            <a:r>
              <a:rPr lang="en-US" sz="1600" dirty="0" smtClean="0">
                <a:solidFill>
                  <a:prstClr val="black"/>
                </a:solidFill>
              </a:rPr>
              <a:t>other term for this phase </a:t>
            </a:r>
            <a:r>
              <a:rPr lang="en-US" sz="1600" dirty="0">
                <a:solidFill>
                  <a:prstClr val="black"/>
                </a:solidFill>
              </a:rPr>
              <a:t>of deployment is </a:t>
            </a:r>
            <a:r>
              <a:rPr lang="en-US" sz="1600" dirty="0" smtClean="0">
                <a:solidFill>
                  <a:prstClr val="black"/>
                </a:solidFill>
              </a:rPr>
              <a:t>reintegration</a:t>
            </a:r>
            <a:r>
              <a:rPr lang="en-US" sz="1600" dirty="0">
                <a:solidFill>
                  <a:prstClr val="black"/>
                </a:solidFill>
              </a:rPr>
              <a:t>.</a:t>
            </a:r>
          </a:p>
          <a:p>
            <a:pPr defTabSz="933237">
              <a:defRPr/>
            </a:pPr>
            <a:endParaRPr lang="en-US" sz="1600" dirty="0">
              <a:solidFill>
                <a:prstClr val="black"/>
              </a:solidFill>
            </a:endParaRPr>
          </a:p>
          <a:p>
            <a:pPr defTabSz="933237">
              <a:defRPr/>
            </a:pPr>
            <a:r>
              <a:rPr lang="en-US" sz="1600" dirty="0">
                <a:solidFill>
                  <a:prstClr val="black"/>
                </a:solidFill>
              </a:rPr>
              <a:t>Keep in mind that this is a cycle, and that after </a:t>
            </a:r>
            <a:r>
              <a:rPr lang="en-US" sz="1600" dirty="0" smtClean="0">
                <a:solidFill>
                  <a:prstClr val="black"/>
                </a:solidFill>
              </a:rPr>
              <a:t>a period of time,</a:t>
            </a:r>
            <a:r>
              <a:rPr lang="en-US" sz="1600" baseline="0" dirty="0" smtClean="0">
                <a:solidFill>
                  <a:prstClr val="black"/>
                </a:solidFill>
              </a:rPr>
              <a:t> </a:t>
            </a:r>
            <a:r>
              <a:rPr lang="en-US" sz="1600" dirty="0" smtClean="0">
                <a:solidFill>
                  <a:prstClr val="black"/>
                </a:solidFill>
              </a:rPr>
              <a:t>it </a:t>
            </a:r>
            <a:r>
              <a:rPr lang="en-US" sz="1600" dirty="0">
                <a:solidFill>
                  <a:prstClr val="black"/>
                </a:solidFill>
              </a:rPr>
              <a:t>begins again. </a:t>
            </a:r>
            <a:r>
              <a:rPr lang="en-US" sz="1600" dirty="0" smtClean="0">
                <a:solidFill>
                  <a:prstClr val="black"/>
                </a:solidFill>
              </a:rPr>
              <a:t>Part of the “new normal” is that it’s </a:t>
            </a:r>
            <a:r>
              <a:rPr lang="en-US" sz="1600" dirty="0">
                <a:solidFill>
                  <a:prstClr val="black"/>
                </a:solidFill>
              </a:rPr>
              <a:t>not “if” but “when” the service member’s unit will </a:t>
            </a:r>
            <a:r>
              <a:rPr lang="en-US" sz="1600" dirty="0" smtClean="0">
                <a:solidFill>
                  <a:prstClr val="black"/>
                </a:solidFill>
              </a:rPr>
              <a:t>deploy </a:t>
            </a:r>
            <a:r>
              <a:rPr lang="en-US" sz="1600" dirty="0">
                <a:solidFill>
                  <a:prstClr val="black"/>
                </a:solidFill>
              </a:rPr>
              <a:t>– this is one of the things that changed since 9/11. And for the National Guard, there will always be the state missions, such as </a:t>
            </a:r>
            <a:r>
              <a:rPr lang="en-US" sz="1600" dirty="0" smtClean="0">
                <a:solidFill>
                  <a:prstClr val="black"/>
                </a:solidFill>
              </a:rPr>
              <a:t>floods, hurricanes, and </a:t>
            </a:r>
            <a:r>
              <a:rPr lang="en-US" sz="1600" dirty="0">
                <a:solidFill>
                  <a:prstClr val="black"/>
                </a:solidFill>
              </a:rPr>
              <a:t>other natural </a:t>
            </a:r>
            <a:r>
              <a:rPr lang="en-US" sz="1600" dirty="0" smtClean="0">
                <a:solidFill>
                  <a:prstClr val="black"/>
                </a:solidFill>
              </a:rPr>
              <a:t>disasters, </a:t>
            </a:r>
            <a:r>
              <a:rPr lang="en-US" sz="1600" dirty="0">
                <a:solidFill>
                  <a:prstClr val="black"/>
                </a:solidFill>
              </a:rPr>
              <a:t>that they are called </a:t>
            </a:r>
            <a:r>
              <a:rPr lang="en-US" sz="1600" dirty="0" smtClean="0">
                <a:solidFill>
                  <a:prstClr val="black"/>
                </a:solidFill>
              </a:rPr>
              <a:t>upon </a:t>
            </a:r>
            <a:r>
              <a:rPr lang="en-US" sz="1600" dirty="0">
                <a:solidFill>
                  <a:prstClr val="black"/>
                </a:solidFill>
              </a:rPr>
              <a:t>to serve in; often these are no-notice missions. </a:t>
            </a:r>
          </a:p>
          <a:p>
            <a:pPr defTabSz="933237">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17</a:t>
            </a:fld>
            <a:endParaRPr lang="en-US"/>
          </a:p>
        </p:txBody>
      </p:sp>
    </p:spTree>
    <p:extLst>
      <p:ext uri="{BB962C8B-B14F-4D97-AF65-F5344CB8AC3E}">
        <p14:creationId xmlns:p14="http://schemas.microsoft.com/office/powerpoint/2010/main" val="1007377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dirty="0" smtClean="0"/>
              <a:t>Deployment is about coping with change.</a:t>
            </a:r>
            <a:r>
              <a:rPr lang="en-US" sz="1600" dirty="0">
                <a:solidFill>
                  <a:prstClr val="black"/>
                </a:solidFill>
              </a:rPr>
              <a:t> </a:t>
            </a:r>
            <a:r>
              <a:rPr lang="en-US" sz="1600" dirty="0" smtClean="0">
                <a:solidFill>
                  <a:prstClr val="black"/>
                </a:solidFill>
              </a:rPr>
              <a:t>You can see the quote on this slide from a military teen</a:t>
            </a:r>
            <a:r>
              <a:rPr lang="en-US" sz="1600" baseline="0" dirty="0" smtClean="0">
                <a:solidFill>
                  <a:prstClr val="black"/>
                </a:solidFill>
              </a:rPr>
              <a:t> when he found out his dad was going to be deployed: “I was pretty devastated. I didn’t know what to do or where to go.” </a:t>
            </a:r>
          </a:p>
          <a:p>
            <a:pPr defTabSz="933237">
              <a:defRPr/>
            </a:pPr>
            <a:endParaRPr lang="en-US" sz="1600" baseline="0" dirty="0" smtClean="0">
              <a:solidFill>
                <a:prstClr val="black"/>
              </a:solidFill>
            </a:endParaRPr>
          </a:p>
          <a:p>
            <a:pPr defTabSz="933237">
              <a:defRPr/>
            </a:pPr>
            <a:r>
              <a:rPr lang="en-US" sz="1600" dirty="0" smtClean="0">
                <a:solidFill>
                  <a:prstClr val="black"/>
                </a:solidFill>
              </a:rPr>
              <a:t>And as we have</a:t>
            </a:r>
            <a:r>
              <a:rPr lang="en-US" sz="1600" baseline="0" dirty="0" smtClean="0">
                <a:solidFill>
                  <a:prstClr val="black"/>
                </a:solidFill>
              </a:rPr>
              <a:t> mentioned, m</a:t>
            </a:r>
            <a:r>
              <a:rPr lang="en-US" sz="1600" dirty="0" smtClean="0">
                <a:solidFill>
                  <a:prstClr val="black"/>
                </a:solidFill>
              </a:rPr>
              <a:t>any </a:t>
            </a:r>
            <a:r>
              <a:rPr lang="en-US" sz="1600" dirty="0">
                <a:solidFill>
                  <a:prstClr val="black"/>
                </a:solidFill>
              </a:rPr>
              <a:t>have experienced multiple deployments. Each deployment is different, however, because the child is older and in a different phase of development</a:t>
            </a:r>
            <a:r>
              <a:rPr lang="en-US" sz="1600" dirty="0" smtClean="0">
                <a:solidFill>
                  <a:prstClr val="black"/>
                </a:solidFill>
              </a:rPr>
              <a:t>. Although</a:t>
            </a:r>
            <a:r>
              <a:rPr lang="en-US" sz="1600" baseline="0" dirty="0" smtClean="0">
                <a:solidFill>
                  <a:prstClr val="black"/>
                </a:solidFill>
              </a:rPr>
              <a:t> it might seem logical that a second deployment is easier, that’s not what people tell us. </a:t>
            </a:r>
            <a:endParaRPr lang="en-US" sz="1600" dirty="0">
              <a:solidFill>
                <a:prstClr val="black"/>
              </a:solidFill>
            </a:endParaRPr>
          </a:p>
          <a:p>
            <a:endParaRPr lang="en-US" sz="1600" dirty="0" smtClean="0"/>
          </a:p>
          <a:p>
            <a:r>
              <a:rPr lang="en-US" sz="1600" dirty="0" smtClean="0"/>
              <a:t>Deployment is a change that brings about stress. Each child has a “typical” reaction to stress. Those who know the child well, like parents and teachers, will recognize these signs, and know that something is going on with that individual, as was pointed out so well in the video.</a:t>
            </a:r>
          </a:p>
          <a:p>
            <a:endParaRPr lang="en-US" sz="1600" dirty="0" smtClean="0"/>
          </a:p>
          <a:p>
            <a:endParaRPr lang="en-US" sz="1600" dirty="0" smtClean="0"/>
          </a:p>
          <a:p>
            <a:r>
              <a:rPr lang="en-US" sz="1600" baseline="0" dirty="0" smtClean="0"/>
              <a:t>And as was also pointed out in the video, and has been backed up by research, how well the at-home parent copes has a lot to do with how the children handle these deployment-related stresses and changes.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18</a:t>
            </a:fld>
            <a:endParaRPr lang="en-US"/>
          </a:p>
        </p:txBody>
      </p:sp>
    </p:spTree>
    <p:extLst>
      <p:ext uri="{BB962C8B-B14F-4D97-AF65-F5344CB8AC3E}">
        <p14:creationId xmlns:p14="http://schemas.microsoft.com/office/powerpoint/2010/main" val="1329061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What kinds of stresses and changes are we talking about? </a:t>
            </a:r>
            <a:r>
              <a:rPr lang="en-US" sz="1600" dirty="0" smtClean="0"/>
              <a:t>Again, it will depend on a child’s age, but research and experience tell us that these</a:t>
            </a:r>
            <a:r>
              <a:rPr lang="en-US" sz="1600" baseline="0" dirty="0" smtClean="0"/>
              <a:t> are some common experiences with deployment:</a:t>
            </a:r>
          </a:p>
          <a:p>
            <a:endParaRPr lang="en-US" sz="1600" dirty="0" smtClean="0"/>
          </a:p>
          <a:p>
            <a:r>
              <a:rPr lang="en-US" sz="1600" dirty="0" smtClean="0"/>
              <a:t>•</a:t>
            </a:r>
            <a:r>
              <a:rPr lang="en-US" sz="1600" baseline="0" dirty="0" smtClean="0"/>
              <a:t> </a:t>
            </a:r>
            <a:r>
              <a:rPr lang="en-US" sz="1600" dirty="0" smtClean="0"/>
              <a:t>Changes in daily routines</a:t>
            </a:r>
          </a:p>
          <a:p>
            <a:r>
              <a:rPr lang="en-US" sz="1600" dirty="0" smtClean="0"/>
              <a:t>•</a:t>
            </a:r>
            <a:r>
              <a:rPr lang="en-US" sz="1600" baseline="0" dirty="0" smtClean="0"/>
              <a:t> </a:t>
            </a:r>
            <a:r>
              <a:rPr lang="en-US" sz="1600" dirty="0" smtClean="0"/>
              <a:t>Increasing responsibility (such as in caring for younger siblings and household chores)</a:t>
            </a:r>
          </a:p>
          <a:p>
            <a:r>
              <a:rPr lang="en-US" sz="1600" dirty="0" smtClean="0"/>
              <a:t>•</a:t>
            </a:r>
            <a:r>
              <a:rPr lang="en-US" sz="1600" baseline="0" dirty="0" smtClean="0"/>
              <a:t> </a:t>
            </a:r>
            <a:r>
              <a:rPr lang="en-US" sz="1600" dirty="0" smtClean="0"/>
              <a:t>Concern about the deployed parent’s safety and well-being</a:t>
            </a:r>
          </a:p>
          <a:p>
            <a:r>
              <a:rPr lang="en-US" sz="1600" dirty="0" smtClean="0"/>
              <a:t>•</a:t>
            </a:r>
            <a:r>
              <a:rPr lang="en-US" sz="1600" baseline="0" dirty="0" smtClean="0"/>
              <a:t> </a:t>
            </a:r>
            <a:r>
              <a:rPr lang="en-US" sz="1600" dirty="0" smtClean="0"/>
              <a:t>Concern about the at-home parent’s well-being</a:t>
            </a:r>
          </a:p>
          <a:p>
            <a:r>
              <a:rPr lang="en-US" sz="1600" dirty="0" smtClean="0"/>
              <a:t>•</a:t>
            </a:r>
            <a:r>
              <a:rPr lang="en-US" sz="1600" baseline="0" dirty="0" smtClean="0"/>
              <a:t> </a:t>
            </a:r>
            <a:r>
              <a:rPr lang="en-US" sz="1600" dirty="0" smtClean="0"/>
              <a:t>Feeling that others don’t understand what they are going through</a:t>
            </a:r>
          </a:p>
          <a:p>
            <a:r>
              <a:rPr lang="en-US" sz="1600" dirty="0" smtClean="0"/>
              <a:t>•</a:t>
            </a:r>
            <a:r>
              <a:rPr lang="en-US" sz="1600" baseline="0" dirty="0" smtClean="0"/>
              <a:t> </a:t>
            </a:r>
            <a:r>
              <a:rPr lang="en-US" sz="1600" dirty="0" smtClean="0"/>
              <a:t>Parent misses everyday activities and special events</a:t>
            </a:r>
          </a:p>
          <a:p>
            <a:r>
              <a:rPr lang="en-US" sz="1600" dirty="0" smtClean="0"/>
              <a:t>•</a:t>
            </a:r>
            <a:r>
              <a:rPr lang="en-US" sz="1600" baseline="0" dirty="0" smtClean="0"/>
              <a:t> </a:t>
            </a:r>
            <a:r>
              <a:rPr lang="en-US" sz="1600" dirty="0" smtClean="0"/>
              <a:t>Feelings of sadness, frustration, anger; mixed feelings</a:t>
            </a:r>
          </a:p>
          <a:p>
            <a:r>
              <a:rPr lang="en-US" sz="1600" dirty="0" smtClean="0"/>
              <a:t>•</a:t>
            </a:r>
            <a:r>
              <a:rPr lang="en-US" sz="1600" baseline="0" dirty="0" smtClean="0"/>
              <a:t> </a:t>
            </a:r>
            <a:r>
              <a:rPr lang="en-US" sz="1600" dirty="0" smtClean="0"/>
              <a:t>Hiding feelings or lashing out</a:t>
            </a:r>
          </a:p>
          <a:p>
            <a:pPr marL="0" indent="0">
              <a:buFont typeface="Arial" pitchFamily="34" charset="0"/>
              <a:buNone/>
            </a:pPr>
            <a:r>
              <a:rPr lang="en-US" sz="1600" dirty="0" smtClean="0"/>
              <a:t>•</a:t>
            </a:r>
            <a:r>
              <a:rPr lang="en-US" sz="1600" baseline="0" dirty="0" smtClean="0"/>
              <a:t> Need better ways to c</a:t>
            </a:r>
            <a:r>
              <a:rPr lang="en-US" sz="1600" dirty="0" smtClean="0"/>
              <a:t>ope with stress</a:t>
            </a:r>
            <a:r>
              <a:rPr lang="en-US" sz="1600" baseline="0" dirty="0" smtClean="0"/>
              <a:t> </a:t>
            </a:r>
            <a:endParaRPr lang="en-US" sz="1600" dirty="0" smtClean="0"/>
          </a:p>
          <a:p>
            <a:r>
              <a:rPr lang="en-US" sz="1600" dirty="0" smtClean="0"/>
              <a:t>•</a:t>
            </a:r>
            <a:r>
              <a:rPr lang="en-US" sz="1600" baseline="0" dirty="0" smtClean="0"/>
              <a:t> </a:t>
            </a:r>
            <a:r>
              <a:rPr lang="en-US" sz="1600" dirty="0" smtClean="0"/>
              <a:t>Change in school performance brought on by changes and stress associated with deployment </a:t>
            </a:r>
          </a:p>
          <a:p>
            <a:endParaRPr lang="en-US" sz="1600" dirty="0" smtClean="0"/>
          </a:p>
          <a:p>
            <a:r>
              <a:rPr lang="en-US" sz="1600" baseline="0" dirty="0" smtClean="0"/>
              <a:t>And as was also pointed out in the video, and has been backed up by research, how well the at-home parent copes has a lot to do with how the children handle these deployment-related stresses and changes. </a:t>
            </a:r>
          </a:p>
          <a:p>
            <a:endParaRPr lang="en-US" sz="1600" baseline="0" dirty="0" smtClean="0"/>
          </a:p>
          <a:p>
            <a:r>
              <a:rPr lang="en-US" sz="1600" b="1" baseline="0" dirty="0" smtClean="0"/>
              <a:t>Coping with change CAN have a positive effect: </a:t>
            </a:r>
            <a:r>
              <a:rPr lang="en-US" sz="1600" baseline="0" dirty="0" smtClean="0"/>
              <a:t>It can be growth inducing and foster maturity. As well, it can encourage independence, flexibility, and adaptability – all skills for adjusting to separation and losses faced later in life. It can strengthen family bonds and create new friendships, and finally, it can foster relationships with the community.</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19</a:t>
            </a:fld>
            <a:endParaRPr lang="en-US"/>
          </a:p>
        </p:txBody>
      </p:sp>
    </p:spTree>
    <p:extLst>
      <p:ext uri="{BB962C8B-B14F-4D97-AF65-F5344CB8AC3E}">
        <p14:creationId xmlns:p14="http://schemas.microsoft.com/office/powerpoint/2010/main" val="132906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dirty="0" smtClean="0"/>
              <a:t>Thank you, Pete.</a:t>
            </a:r>
          </a:p>
          <a:p>
            <a:pPr defTabSz="933237">
              <a:defRPr/>
            </a:pPr>
            <a:endParaRPr lang="en-US" sz="1600" dirty="0" smtClean="0"/>
          </a:p>
          <a:p>
            <a:pPr defTabSz="933237">
              <a:defRPr/>
            </a:pPr>
            <a:r>
              <a:rPr lang="en-US" sz="1600" dirty="0" smtClean="0"/>
              <a:t>We’re glad to have this opportunity to present this webinar on the</a:t>
            </a:r>
            <a:r>
              <a:rPr lang="en-US" sz="1600" baseline="0" dirty="0" smtClean="0"/>
              <a:t> topic of working with military youth.</a:t>
            </a:r>
            <a:endParaRPr lang="en-US" sz="1600" dirty="0" smtClean="0"/>
          </a:p>
          <a:p>
            <a:pPr defTabSz="933237">
              <a:defRPr/>
            </a:pPr>
            <a:endParaRPr lang="en-US" sz="1600" dirty="0" smtClean="0"/>
          </a:p>
          <a:p>
            <a:pPr defTabSz="933237">
              <a:defRPr/>
            </a:pPr>
            <a:r>
              <a:rPr lang="en-US" sz="1600" dirty="0" smtClean="0"/>
              <a:t>We represent two organizations working together – the Ohio National Guard and Ohio 4-H. We</a:t>
            </a:r>
            <a:r>
              <a:rPr lang="en-US" sz="1600" baseline="0" dirty="0" smtClean="0"/>
              <a:t> </a:t>
            </a:r>
            <a:r>
              <a:rPr lang="en-US" sz="1600" dirty="0" smtClean="0"/>
              <a:t>are here because we are deeply committed to our military youth,</a:t>
            </a:r>
            <a:r>
              <a:rPr lang="en-US" sz="1600" baseline="0" dirty="0" smtClean="0"/>
              <a:t> and we’re fortunate that our organizations have joined forces to support them through Operation: Military Kids, because working together we are much stronger than working alone.</a:t>
            </a:r>
            <a:endParaRPr lang="en-US" sz="1600" dirty="0" smtClean="0"/>
          </a:p>
          <a:p>
            <a:pPr defTabSz="933237">
              <a:defRPr/>
            </a:pPr>
            <a:endParaRPr lang="en-US" dirty="0" smtClean="0"/>
          </a:p>
          <a:p>
            <a:pPr defTabSz="933237">
              <a:defRPr/>
            </a:pPr>
            <a:r>
              <a:rPr lang="en-US" dirty="0" smtClean="0"/>
              <a:t>Before</a:t>
            </a:r>
            <a:r>
              <a:rPr lang="en-US" baseline="0" dirty="0" smtClean="0"/>
              <a:t> we get started, we’d like to tell you a little bit about who we are.</a:t>
            </a:r>
            <a:endParaRPr lang="en-US" dirty="0" smtClean="0"/>
          </a:p>
          <a:p>
            <a:pPr defTabSz="93323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2</a:t>
            </a:fld>
            <a:endParaRPr lang="en-US" dirty="0"/>
          </a:p>
        </p:txBody>
      </p:sp>
    </p:spTree>
    <p:extLst>
      <p:ext uri="{BB962C8B-B14F-4D97-AF65-F5344CB8AC3E}">
        <p14:creationId xmlns:p14="http://schemas.microsoft.com/office/powerpoint/2010/main" val="146720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baseline="0" dirty="0" smtClean="0"/>
              <a:t>Coping with change CAN have a positive effect: </a:t>
            </a:r>
          </a:p>
          <a:p>
            <a:r>
              <a:rPr lang="en-US" sz="1600" baseline="0" dirty="0" smtClean="0"/>
              <a:t>Change can be growth inducing and foster maturity. </a:t>
            </a:r>
          </a:p>
          <a:p>
            <a:r>
              <a:rPr lang="en-US" sz="1600" baseline="0" dirty="0" smtClean="0"/>
              <a:t>As well, it can encourage independence, flexibility, and adaptability – all skills for adjusting to separation and losses faced later in life. </a:t>
            </a:r>
          </a:p>
          <a:p>
            <a:r>
              <a:rPr lang="en-US" sz="1600" baseline="0" dirty="0" smtClean="0"/>
              <a:t>It can strengthen family bonds and create new friendships, and finally, it can foster relationships with the community.</a:t>
            </a:r>
          </a:p>
          <a:p>
            <a:endParaRPr lang="en-US" sz="1600" baseline="0" dirty="0" smtClean="0"/>
          </a:p>
          <a:p>
            <a:r>
              <a:rPr lang="en-US" sz="1600" baseline="0" dirty="0" smtClean="0"/>
              <a:t>The quote that we’ve included on the slide demonstrates the resilience (or what we like to call GRIT) shown by military families. </a:t>
            </a:r>
          </a:p>
          <a:p>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20</a:t>
            </a:fld>
            <a:endParaRPr lang="en-US"/>
          </a:p>
        </p:txBody>
      </p:sp>
    </p:spTree>
    <p:extLst>
      <p:ext uri="{BB962C8B-B14F-4D97-AF65-F5344CB8AC3E}">
        <p14:creationId xmlns:p14="http://schemas.microsoft.com/office/powerpoint/2010/main" val="1329061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a:t>
            </a:r>
            <a:r>
              <a:rPr lang="en-US" sz="1600" baseline="0" dirty="0" smtClean="0"/>
              <a:t> logical question is – so what? What can be done to support military youth? What can schools do? </a:t>
            </a:r>
          </a:p>
          <a:p>
            <a:r>
              <a:rPr lang="en-US" sz="1600" baseline="0" dirty="0" smtClean="0"/>
              <a:t>Some ideas have already been addressed in the video. Let’s look at the final segment for additional ideas to wrap it up.</a:t>
            </a:r>
            <a:endParaRPr lang="en-US" sz="1600" dirty="0" smtClean="0"/>
          </a:p>
          <a:p>
            <a:endParaRPr lang="en-US" sz="1600" dirty="0" smtClean="0"/>
          </a:p>
          <a:p>
            <a:r>
              <a:rPr lang="en-US" b="1" dirty="0" smtClean="0"/>
              <a:t>Start video at 22:37 until ending at 24:12</a:t>
            </a:r>
          </a:p>
          <a:p>
            <a:endParaRPr lang="en-US" baseline="0" dirty="0" smtClean="0"/>
          </a:p>
          <a:p>
            <a:r>
              <a:rPr lang="en-US" baseline="0" dirty="0" smtClean="0"/>
              <a:t>[Next Steps for Schools]</a:t>
            </a:r>
          </a:p>
          <a:p>
            <a:r>
              <a:rPr lang="en-US" baseline="0" dirty="0" smtClean="0"/>
              <a:t>The first thing that school need to do is to identify who military connected children are. We don’t do that routinely, but it would be such an easy thing to do. </a:t>
            </a:r>
          </a:p>
          <a:p>
            <a:r>
              <a:rPr lang="en-US" baseline="0" dirty="0" smtClean="0"/>
              <a:t>Principal: Through a parent survey, registration process, happen to know who they are.</a:t>
            </a:r>
          </a:p>
          <a:p>
            <a:r>
              <a:rPr lang="en-US" baseline="0" dirty="0" smtClean="0"/>
              <a:t>Guidance counselor: In our case we started with one student, realized we had 12, in a school of 400 kids, that’s a good percentage.</a:t>
            </a:r>
          </a:p>
          <a:p>
            <a:r>
              <a:rPr lang="en-US" baseline="0" dirty="0" smtClean="0"/>
              <a:t>Sent out a letter, began a bi-weekly support group for kids, by the way don’t have to be active military to participate, this is a way you can support</a:t>
            </a:r>
          </a:p>
          <a:p>
            <a:r>
              <a:rPr lang="en-US" baseline="0" dirty="0" smtClean="0"/>
              <a:t>Even a personal note home, telling I want to do what I can to support you</a:t>
            </a:r>
          </a:p>
          <a:p>
            <a:r>
              <a:rPr lang="en-US" baseline="0" dirty="0" smtClean="0"/>
              <a:t>Most important things we can do, to help them understand that they are serving too.</a:t>
            </a:r>
          </a:p>
          <a:p>
            <a:r>
              <a:rPr lang="en-US" baseline="0" dirty="0" smtClean="0"/>
              <a:t>Deserve our respect, for their courage and sacrifice. Need to recognize that thank them for that.</a:t>
            </a:r>
          </a:p>
          <a:p>
            <a:endParaRPr lang="en-US" baseline="0" dirty="0" smtClean="0"/>
          </a:p>
          <a:p>
            <a:endParaRPr lang="en-US" dirty="0" smtClean="0"/>
          </a:p>
          <a:p>
            <a:endParaRPr lang="en-US" baseline="0" dirty="0" smtClean="0"/>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21</a:t>
            </a:fld>
            <a:endParaRPr lang="en-US"/>
          </a:p>
        </p:txBody>
      </p:sp>
    </p:spTree>
    <p:extLst>
      <p:ext uri="{BB962C8B-B14F-4D97-AF65-F5344CB8AC3E}">
        <p14:creationId xmlns:p14="http://schemas.microsoft.com/office/powerpoint/2010/main" val="255065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What can we do to help military youth navigate these changes? When it comes to what youth need, </a:t>
            </a:r>
            <a:r>
              <a:rPr lang="en-US" sz="1600" baseline="0" dirty="0" smtClean="0"/>
              <a:t>here is what one report suggested:</a:t>
            </a:r>
          </a:p>
          <a:p>
            <a:pPr marL="228600" indent="-228600">
              <a:buFont typeface="+mj-lt"/>
              <a:buAutoNum type="arabicPeriod"/>
            </a:pPr>
            <a:r>
              <a:rPr lang="en-US" sz="1600" baseline="0" dirty="0" smtClean="0"/>
              <a:t>Get youth involved in social support networks.</a:t>
            </a:r>
          </a:p>
          <a:p>
            <a:pPr marL="228600" indent="-228600">
              <a:buFont typeface="+mj-lt"/>
              <a:buAutoNum type="arabicPeriod"/>
            </a:pPr>
            <a:r>
              <a:rPr lang="en-US" sz="1600" baseline="0" dirty="0" smtClean="0"/>
              <a:t>Encourage youth to learn new life skills.</a:t>
            </a:r>
          </a:p>
          <a:p>
            <a:pPr marL="228600" indent="-228600">
              <a:buFont typeface="+mj-lt"/>
              <a:buAutoNum type="arabicPeriod"/>
            </a:pPr>
            <a:r>
              <a:rPr lang="en-US" sz="1600" baseline="0" dirty="0" smtClean="0"/>
              <a:t>Teach youth to express stress and emotions in a healthy manner.</a:t>
            </a:r>
          </a:p>
          <a:p>
            <a:pPr marL="228600" indent="-228600">
              <a:buFont typeface="+mj-lt"/>
              <a:buAutoNum type="arabicPeriod"/>
            </a:pPr>
            <a:r>
              <a:rPr lang="en-US" sz="1600" baseline="0" dirty="0" smtClean="0"/>
              <a:t>Promote the importance of doing fun activities.</a:t>
            </a:r>
          </a:p>
          <a:p>
            <a:pPr marL="228600" indent="-228600">
              <a:buFont typeface="+mj-lt"/>
              <a:buAutoNum type="arabicPeriod"/>
            </a:pPr>
            <a:endParaRPr lang="en-US" sz="1600" baseline="0" dirty="0" smtClean="0"/>
          </a:p>
          <a:p>
            <a:pPr marL="0" indent="0">
              <a:buFont typeface="+mj-lt"/>
              <a:buNone/>
            </a:pPr>
            <a:r>
              <a:rPr lang="en-US" sz="1600" dirty="0" smtClean="0"/>
              <a:t>In</a:t>
            </a:r>
            <a:r>
              <a:rPr lang="en-US" sz="1600" baseline="0" dirty="0" smtClean="0"/>
              <a:t> o</a:t>
            </a:r>
            <a:r>
              <a:rPr lang="en-US" sz="1600" dirty="0" smtClean="0"/>
              <a:t>ur experience,</a:t>
            </a:r>
            <a:r>
              <a:rPr lang="en-US" sz="1600" baseline="0" dirty="0" smtClean="0"/>
              <a:t> these suggestions make sense. Through Operation: Military Kids, we have developed programs that do just these things. In particular, we’re known for our camping opportunities. Through camps were are able to embed intentional learning disguised as fun. You’ve seen photos from these camps on many of the slides in this presentation. Our goal is to develop resilient youth who can weather life’s challenges, now and in the future. That’s the GRIT that you’ve seen on some of our t-shirts and mentioned by parents. And we’d even go so far to say that we want deployment is not just something to be managed, but to be a situation that is growth </a:t>
            </a:r>
            <a:r>
              <a:rPr lang="en-US" sz="1600" i="1" baseline="0" dirty="0" smtClean="0"/>
              <a:t>producing.</a:t>
            </a:r>
            <a:endParaRPr lang="en-US" sz="1600" i="1" dirty="0" smtClean="0"/>
          </a:p>
          <a:p>
            <a:endParaRPr lang="en-US" b="1" dirty="0" smtClean="0"/>
          </a:p>
          <a:p>
            <a:r>
              <a:rPr lang="en-US" b="1" dirty="0" smtClean="0"/>
              <a:t>Let’s continue</a:t>
            </a:r>
            <a:r>
              <a:rPr lang="en-US" b="1" baseline="0" dirty="0" smtClean="0"/>
              <a:t> the discussion of what schools can do. Several ways were mentioned on the video: support groups, newsletters, communicating with parents during deployments, incorporating service members into the curriculum. Others include:</a:t>
            </a:r>
          </a:p>
          <a:p>
            <a:r>
              <a:rPr lang="en-US" dirty="0" smtClean="0"/>
              <a:t>Be educated and informed of all that is out there for military-connected children and their families.</a:t>
            </a:r>
          </a:p>
          <a:p>
            <a:r>
              <a:rPr lang="en-US" dirty="0" smtClean="0"/>
              <a:t>Look for opportunities to educate others on the proud and unique military culture.</a:t>
            </a:r>
          </a:p>
          <a:p>
            <a:r>
              <a:rPr lang="en-US" dirty="0" smtClean="0"/>
              <a:t>Be an advocate for all military-connected</a:t>
            </a:r>
            <a:r>
              <a:rPr lang="en-US" baseline="0" dirty="0" smtClean="0"/>
              <a:t> youth.</a:t>
            </a:r>
          </a:p>
          <a:p>
            <a:endParaRPr lang="en-US" baseline="0" dirty="0" smtClean="0"/>
          </a:p>
          <a:p>
            <a:r>
              <a:rPr lang="en-US" baseline="0" dirty="0" smtClean="0"/>
              <a:t>In this next section of our webinar, we’ll address some resources that are out there to assist you in supporting military youth.</a:t>
            </a:r>
            <a:endParaRPr lang="en-US" dirty="0" smtClean="0"/>
          </a:p>
          <a:p>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a:t>
            </a:r>
            <a:r>
              <a:rPr lang="en-US" sz="1200" kern="1200" dirty="0" smtClean="0">
                <a:solidFill>
                  <a:schemeClr val="tx1"/>
                </a:solidFill>
                <a:effectLst/>
                <a:latin typeface="+mn-lt"/>
                <a:ea typeface="+mn-ea"/>
                <a:cs typeface="+mn-cs"/>
              </a:rPr>
              <a:t>Huebner, A. J., &amp; Mancini, J. A. (2005). </a:t>
            </a:r>
            <a:r>
              <a:rPr lang="en-US" sz="1200" i="1" kern="1200" dirty="0" smtClean="0">
                <a:solidFill>
                  <a:schemeClr val="tx1"/>
                </a:solidFill>
                <a:effectLst/>
                <a:latin typeface="+mn-lt"/>
                <a:ea typeface="+mn-ea"/>
                <a:cs typeface="+mn-cs"/>
              </a:rPr>
              <a:t>Adjustments among adolescents in military families what a parent is deployed.</a:t>
            </a:r>
            <a:r>
              <a:rPr lang="en-US" sz="1200" kern="1200" dirty="0" smtClean="0">
                <a:solidFill>
                  <a:schemeClr val="tx1"/>
                </a:solidFill>
                <a:effectLst/>
                <a:latin typeface="+mn-lt"/>
                <a:ea typeface="+mn-ea"/>
                <a:cs typeface="+mn-cs"/>
              </a:rPr>
              <a:t> Final Report to the Military Family Research Institute and Department of Defense Quality of Life Office. Retrieved from the American Academy of Pediatrics website: </a:t>
            </a:r>
            <a:r>
              <a:rPr lang="en-US" sz="1200" u="sng" kern="1200" dirty="0" smtClean="0">
                <a:solidFill>
                  <a:schemeClr val="tx1"/>
                </a:solidFill>
                <a:effectLst/>
                <a:latin typeface="+mn-lt"/>
                <a:ea typeface="+mn-ea"/>
                <a:cs typeface="+mn-cs"/>
                <a:hlinkClick r:id="rId3"/>
              </a:rPr>
              <a:t>http://www.aap.org/sections/uniformedservices/deployment/DeploymentWebSiteResources/AdjustmentsAdol.pdf</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22</a:t>
            </a:fld>
            <a:endParaRPr lang="en-US"/>
          </a:p>
        </p:txBody>
      </p:sp>
    </p:spTree>
    <p:extLst>
      <p:ext uri="{BB962C8B-B14F-4D97-AF65-F5344CB8AC3E}">
        <p14:creationId xmlns:p14="http://schemas.microsoft.com/office/powerpoint/2010/main" val="48046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How do we identify military youth? </a:t>
            </a:r>
            <a:r>
              <a:rPr lang="en-US" sz="1600" dirty="0" smtClean="0"/>
              <a:t>They don’t have identifying marks like</a:t>
            </a:r>
            <a:r>
              <a:rPr lang="en-US" sz="1600" baseline="0" dirty="0" smtClean="0"/>
              <a:t> this young camper has! (as you can see, face painting is quite a popular activity at our events.)</a:t>
            </a:r>
          </a:p>
          <a:p>
            <a:endParaRPr lang="en-US" sz="1600" baseline="0" dirty="0" smtClean="0"/>
          </a:p>
          <a:p>
            <a:r>
              <a:rPr lang="en-US" sz="1600" dirty="0" smtClean="0"/>
              <a:t>Right now, due to FERPA and HIPPA, we are limited in ways </a:t>
            </a:r>
            <a:r>
              <a:rPr lang="en-US" sz="1600" baseline="0" dirty="0" smtClean="0"/>
              <a:t>to identify military kids.</a:t>
            </a:r>
          </a:p>
          <a:p>
            <a:endParaRPr lang="en-US" sz="1600" baseline="0" dirty="0" smtClean="0"/>
          </a:p>
          <a:p>
            <a:r>
              <a:rPr lang="en-US" sz="1600" baseline="0" dirty="0" smtClean="0"/>
              <a:t>As you’ve seen in the video, a family may indicate on their own that they are affiliated with the military. However, more often than not, they will not self-identify. There are a variety of reasons why. Many times, families don’t want to be treated differently or stand out from others.</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However, there are some creative opportunities to identify military-connected youth in your classroom.</a:t>
            </a:r>
          </a:p>
          <a:p>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23</a:t>
            </a:fld>
            <a:endParaRPr lang="en-US"/>
          </a:p>
        </p:txBody>
      </p:sp>
    </p:spTree>
    <p:extLst>
      <p:ext uri="{BB962C8B-B14F-4D97-AF65-F5344CB8AC3E}">
        <p14:creationId xmlns:p14="http://schemas.microsoft.com/office/powerpoint/2010/main" val="2856885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April is Month of the Military Child, </a:t>
            </a:r>
            <a:r>
              <a:rPr lang="en-US" dirty="0" smtClean="0"/>
              <a:t>which was a key</a:t>
            </a:r>
            <a:r>
              <a:rPr lang="en-US" baseline="0" dirty="0" smtClean="0"/>
              <a:t> motivating factor for putting together this webinar. It’s a time to raise awareness of military youth and what they need. We’re inviting everyone to Purple Up! in the month of April! The Ohio National Guard and Operation: Military Kids have also teamed up with the Ohio PTA to get the word out, and we’re offering several other opportunities to promote Month of the Military Child. By connecting to the website provided (go.osu.edu/OMK-MMC) you will find several resources, including our “pre-packaged” programs and templates to customize and use in your school and community. </a:t>
            </a:r>
          </a:p>
          <a:p>
            <a:endParaRPr lang="en-US" baseline="0" dirty="0" smtClean="0"/>
          </a:p>
          <a:p>
            <a:r>
              <a:rPr lang="en-US" baseline="0" dirty="0" smtClean="0"/>
              <a:t>Other opportune times to identify and promote military-connected youth include: November, which is Month of the Military Family, Memorial Day, Veteran’s Day, military-specific current events, troop deployments in your area, and any current social studies or history curriculum that may apply. </a:t>
            </a:r>
          </a:p>
          <a:p>
            <a:endParaRPr lang="en-US" baseline="0" dirty="0" smtClean="0"/>
          </a:p>
          <a:p>
            <a:r>
              <a:rPr lang="en-US" baseline="0" dirty="0" smtClean="0"/>
              <a:t>We are also working with the Ohio Department of Education and the Military Interstate Compact Committee (which we will talk more about later) on finding a way to have military-connected youth identified on school registration cards, without violating FERPA and HIPPA regulations.</a:t>
            </a:r>
          </a:p>
          <a:p>
            <a:endParaRPr lang="en-US" baseline="0"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24</a:t>
            </a:fld>
            <a:endParaRPr lang="en-US"/>
          </a:p>
        </p:txBody>
      </p:sp>
    </p:spTree>
    <p:extLst>
      <p:ext uri="{BB962C8B-B14F-4D97-AF65-F5344CB8AC3E}">
        <p14:creationId xmlns:p14="http://schemas.microsoft.com/office/powerpoint/2010/main" val="61545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One key set of resources provided by the Ohio National Guard</a:t>
            </a:r>
            <a:r>
              <a:rPr lang="en-US" baseline="0" dirty="0" smtClean="0"/>
              <a:t> and Operation: Military Kids education outreach program are information packets that we call “toolkits.” These toolkits are available for parents, students, and schools, and can be customized to include resources, educational materials, contacts, and checklists as they pertain to each individual situation. </a:t>
            </a:r>
          </a:p>
          <a:p>
            <a:pPr>
              <a:buNone/>
            </a:pPr>
            <a:endParaRPr lang="en-US" dirty="0" smtClean="0"/>
          </a:p>
          <a:p>
            <a:pPr>
              <a:buNone/>
            </a:pPr>
            <a:r>
              <a:rPr lang="en-US" dirty="0" smtClean="0"/>
              <a:t>These toolkits</a:t>
            </a:r>
            <a:r>
              <a:rPr lang="en-US" baseline="0" dirty="0" smtClean="0"/>
              <a:t> are also made available at key events such as:</a:t>
            </a:r>
            <a:endParaRPr lang="en-US" dirty="0"/>
          </a:p>
          <a:p>
            <a:pPr>
              <a:buNone/>
            </a:pPr>
            <a:r>
              <a:rPr lang="en-US" dirty="0"/>
              <a:t>	Yellow Ribbon </a:t>
            </a:r>
            <a:r>
              <a:rPr lang="en-US" dirty="0" smtClean="0"/>
              <a:t>Events that</a:t>
            </a:r>
            <a:r>
              <a:rPr lang="en-US" baseline="0" dirty="0" smtClean="0"/>
              <a:t> occur before and after deployments </a:t>
            </a:r>
          </a:p>
          <a:p>
            <a:pPr>
              <a:buNone/>
            </a:pPr>
            <a:r>
              <a:rPr lang="en-US" dirty="0"/>
              <a:t>	School Informational Programs</a:t>
            </a:r>
          </a:p>
          <a:p>
            <a:pPr>
              <a:buNone/>
            </a:pPr>
            <a:r>
              <a:rPr lang="en-US" dirty="0"/>
              <a:t>	School Staff In-Service and </a:t>
            </a:r>
            <a:r>
              <a:rPr lang="en-US" dirty="0" smtClean="0"/>
              <a:t>Professional</a:t>
            </a:r>
            <a:r>
              <a:rPr lang="en-US" baseline="0" dirty="0" smtClean="0"/>
              <a:t> </a:t>
            </a:r>
            <a:r>
              <a:rPr lang="en-US" dirty="0" smtClean="0"/>
              <a:t>Development</a:t>
            </a:r>
            <a:r>
              <a:rPr lang="en-US" baseline="0" dirty="0" smtClean="0"/>
              <a:t> </a:t>
            </a:r>
            <a:r>
              <a:rPr lang="en-US" dirty="0" smtClean="0"/>
              <a:t>days</a:t>
            </a:r>
            <a:endParaRPr lang="en-US" dirty="0"/>
          </a:p>
          <a:p>
            <a:pPr>
              <a:buNone/>
            </a:pPr>
            <a:r>
              <a:rPr lang="en-US" dirty="0"/>
              <a:t>	</a:t>
            </a:r>
            <a:r>
              <a:rPr lang="en-US" dirty="0" smtClean="0"/>
              <a:t>Inter-Service</a:t>
            </a:r>
            <a:r>
              <a:rPr lang="en-US" baseline="0" dirty="0" smtClean="0"/>
              <a:t> </a:t>
            </a:r>
            <a:r>
              <a:rPr lang="en-US" dirty="0" smtClean="0"/>
              <a:t>Family Assistance Committee (or ISFACs) meeting and RISFAC,</a:t>
            </a:r>
            <a:r>
              <a:rPr lang="en-US" baseline="0" dirty="0" smtClean="0"/>
              <a:t> which is their regional counterpart </a:t>
            </a:r>
            <a:endParaRPr lang="en-US" dirty="0"/>
          </a:p>
          <a:p>
            <a:pPr>
              <a:buNone/>
            </a:pPr>
            <a:r>
              <a:rPr lang="en-US" dirty="0"/>
              <a:t>	</a:t>
            </a:r>
            <a:r>
              <a:rPr lang="en-US" dirty="0" smtClean="0"/>
              <a:t>Military Child Education Coalition</a:t>
            </a:r>
            <a:r>
              <a:rPr lang="en-US" baseline="0" dirty="0" smtClean="0"/>
              <a:t> “Guard and Reserve Institute” (or GRI) and “Living in the New Normal” (or LINN) t</a:t>
            </a:r>
            <a:r>
              <a:rPr lang="en-US" dirty="0" smtClean="0"/>
              <a:t>rainings</a:t>
            </a:r>
            <a:endParaRPr lang="en-US" dirty="0"/>
          </a:p>
          <a:p>
            <a:pPr>
              <a:buNone/>
            </a:pPr>
            <a:endParaRPr lang="en-US" dirty="0"/>
          </a:p>
          <a:p>
            <a:pPr>
              <a:buNone/>
            </a:pPr>
            <a:r>
              <a:rPr lang="en-US" dirty="0" smtClean="0"/>
              <a:t>Our goal is to have these toolkits </a:t>
            </a:r>
            <a:r>
              <a:rPr lang="en-US" dirty="0"/>
              <a:t>accessible on-line using current </a:t>
            </a:r>
            <a:r>
              <a:rPr lang="en-US" dirty="0" smtClean="0"/>
              <a:t>Ohio National Guard,</a:t>
            </a:r>
            <a:r>
              <a:rPr lang="en-US" baseline="0" dirty="0" smtClean="0"/>
              <a:t> Family Readiness &amp; Warrior Support</a:t>
            </a:r>
            <a:r>
              <a:rPr lang="en-US" dirty="0" smtClean="0"/>
              <a:t> </a:t>
            </a:r>
            <a:r>
              <a:rPr lang="en-US" dirty="0"/>
              <a:t>and similar, appropriately approved </a:t>
            </a:r>
            <a:r>
              <a:rPr lang="en-US" dirty="0" smtClean="0"/>
              <a:t>websites that </a:t>
            </a:r>
            <a:r>
              <a:rPr lang="en-US" dirty="0"/>
              <a:t>are already in place.</a:t>
            </a:r>
          </a:p>
        </p:txBody>
      </p:sp>
      <p:sp>
        <p:nvSpPr>
          <p:cNvPr id="4" name="Slide Number Placeholder 3"/>
          <p:cNvSpPr>
            <a:spLocks noGrp="1"/>
          </p:cNvSpPr>
          <p:nvPr>
            <p:ph type="sldNum" sz="quarter" idx="10"/>
          </p:nvPr>
        </p:nvSpPr>
        <p:spPr/>
        <p:txBody>
          <a:bodyPr/>
          <a:lstStyle/>
          <a:p>
            <a:fld id="{0E858922-A5CD-4C48-91B2-3DA941020C06}" type="slidenum">
              <a:rPr lang="en-US" smtClean="0"/>
              <a:t>25</a:t>
            </a:fld>
            <a:endParaRPr lang="en-US"/>
          </a:p>
        </p:txBody>
      </p:sp>
    </p:spTree>
    <p:extLst>
      <p:ext uri="{BB962C8B-B14F-4D97-AF65-F5344CB8AC3E}">
        <p14:creationId xmlns:p14="http://schemas.microsoft.com/office/powerpoint/2010/main" val="3842084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329"/>
            <a:r>
              <a:rPr lang="en-US" sz="1600" b="1" dirty="0" smtClean="0"/>
              <a:t>Speak Out for Military Kids </a:t>
            </a:r>
            <a:r>
              <a:rPr lang="en-US" sz="1600" dirty="0" smtClean="0"/>
              <a:t>is OMK’s youth-driven community outreach program. Educators, you</a:t>
            </a:r>
            <a:r>
              <a:rPr lang="en-US" sz="1600" baseline="0" dirty="0" smtClean="0"/>
              <a:t> would make ideal volunteers to get a group going in your local area. Military youth benefit from being connected to each other. </a:t>
            </a:r>
            <a:r>
              <a:rPr lang="en-US" sz="1600" dirty="0" smtClean="0"/>
              <a:t>Through participation in SOMK, military </a:t>
            </a:r>
            <a:r>
              <a:rPr lang="en-US" sz="1600" i="1" dirty="0" smtClean="0"/>
              <a:t>and</a:t>
            </a:r>
            <a:r>
              <a:rPr lang="en-US" sz="1600" dirty="0" smtClean="0"/>
              <a:t> non-military youth can help generate community awareness of issues faced by military youth when a parent is in the deployment cycle. SOMK can provide youth participants with the opportunity to gain valuable leadership, research, organization, technology, public speaking, and presentation skills. Youth are then empowered to use these skills in supporting military youth in their communities. We can help you get started.</a:t>
            </a:r>
          </a:p>
          <a:p>
            <a:pPr marL="37329"/>
            <a:endParaRPr lang="en-US"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26</a:t>
            </a:fld>
            <a:endParaRPr lang="en-US"/>
          </a:p>
        </p:txBody>
      </p:sp>
    </p:spTree>
    <p:extLst>
      <p:ext uri="{BB962C8B-B14F-4D97-AF65-F5344CB8AC3E}">
        <p14:creationId xmlns:p14="http://schemas.microsoft.com/office/powerpoint/2010/main" val="22090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Tutor.com</a:t>
            </a:r>
            <a:r>
              <a:rPr lang="en-US" sz="1600" baseline="0" dirty="0" smtClean="0"/>
              <a:t> is an online, live, one-to-one tutoring service for homework help. Tutor.com is provided by the Department of Defense as part of its deployment program to benefit all active duty, reservists, National Guard, U.S. military retirees, and </a:t>
            </a:r>
            <a:r>
              <a:rPr lang="en-US" sz="1600" baseline="0" dirty="0" err="1" smtClean="0"/>
              <a:t>DoD</a:t>
            </a:r>
            <a:r>
              <a:rPr lang="en-US" sz="1600" baseline="0" dirty="0" smtClean="0"/>
              <a:t> civilians and their dependents. Each service branch has a special log-on. Most importantly, it is FREE to military-connected students!</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27</a:t>
            </a:fld>
            <a:endParaRPr lang="en-US"/>
          </a:p>
        </p:txBody>
      </p:sp>
    </p:spTree>
    <p:extLst>
      <p:ext uri="{BB962C8B-B14F-4D97-AF65-F5344CB8AC3E}">
        <p14:creationId xmlns:p14="http://schemas.microsoft.com/office/powerpoint/2010/main" val="869365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Student Online Achievement</a:t>
            </a:r>
            <a:r>
              <a:rPr lang="en-US" sz="1600" b="1" baseline="0" dirty="0" smtClean="0"/>
              <a:t> Resources (or SOAR) </a:t>
            </a:r>
            <a:r>
              <a:rPr lang="en-US" sz="1600" baseline="0" dirty="0" smtClean="0"/>
              <a:t>is a program for military families </a:t>
            </a:r>
            <a:r>
              <a:rPr lang="en-US" sz="1600" b="1" u="sng" baseline="0" dirty="0" smtClean="0"/>
              <a:t>and the school districts that serve them</a:t>
            </a:r>
            <a:r>
              <a:rPr lang="en-US" sz="1600" b="0" u="none" baseline="0" dirty="0" smtClean="0"/>
              <a:t>. It aims to address the unique challenges facing military children in our nation’s public schools, while also benefitting the overall student population. </a:t>
            </a:r>
          </a:p>
          <a:p>
            <a:endParaRPr lang="en-US" sz="1600" b="0" u="none" baseline="0" dirty="0" smtClean="0"/>
          </a:p>
          <a:p>
            <a:r>
              <a:rPr lang="en-US" sz="1600" b="0" u="none" baseline="0" dirty="0" smtClean="0"/>
              <a:t>Students can take an assessment aligned to state standards and SOAR directs them to individualized tutorials to improve skills where needed. Using this Internet-based application, parents can monitor their children’s progress on-line and are provided with resource materials.</a:t>
            </a:r>
          </a:p>
          <a:p>
            <a:endParaRPr lang="en-US" sz="1600" b="0" u="none" baseline="0" dirty="0" smtClean="0"/>
          </a:p>
          <a:p>
            <a:r>
              <a:rPr lang="en-US" sz="1600" b="0" u="none" baseline="0" dirty="0" smtClean="0"/>
              <a:t>SOAR also offers </a:t>
            </a:r>
            <a:r>
              <a:rPr lang="en-US" sz="1600" b="1" u="sng" baseline="0" dirty="0" smtClean="0"/>
              <a:t>FREE</a:t>
            </a:r>
            <a:r>
              <a:rPr lang="en-US" sz="1600" b="0" u="none" baseline="0" dirty="0" smtClean="0"/>
              <a:t> ACT and SAT prep programs as well as other standardized test programs that are available on-line for military students </a:t>
            </a:r>
            <a:r>
              <a:rPr lang="en-US" sz="1600" b="1" u="sng" baseline="0" dirty="0" smtClean="0"/>
              <a:t>and their classmates</a:t>
            </a:r>
            <a:r>
              <a:rPr lang="en-US" sz="1600" b="1" u="none" baseline="0" dirty="0" smtClean="0"/>
              <a:t>.</a:t>
            </a:r>
            <a:endParaRPr lang="en-US" sz="1600" b="1" u="none" dirty="0"/>
          </a:p>
        </p:txBody>
      </p:sp>
      <p:sp>
        <p:nvSpPr>
          <p:cNvPr id="4" name="Slide Number Placeholder 3"/>
          <p:cNvSpPr>
            <a:spLocks noGrp="1"/>
          </p:cNvSpPr>
          <p:nvPr>
            <p:ph type="sldNum" sz="quarter" idx="10"/>
          </p:nvPr>
        </p:nvSpPr>
        <p:spPr/>
        <p:txBody>
          <a:bodyPr/>
          <a:lstStyle/>
          <a:p>
            <a:fld id="{0E858922-A5CD-4C48-91B2-3DA941020C06}" type="slidenum">
              <a:rPr lang="en-US" smtClean="0"/>
              <a:t>28</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March 2 Success </a:t>
            </a:r>
            <a:r>
              <a:rPr lang="en-US" sz="1600" dirty="0" smtClean="0"/>
              <a:t>is an on-line test preparation course that will provide help with taking standardized tests, and improve math and English skills. March 2 Success is free. The program is developed by the Army and will help prepare students for assessment examinations, college entrance examinations, trade school entrance tests, military entrance test, and applying for a job. To see a demo and register for the course go to the website listed (www.March2Success.com).</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29</a:t>
            </a:fld>
            <a:endParaRPr lang="en-US"/>
          </a:p>
        </p:txBody>
      </p:sp>
    </p:spTree>
    <p:extLst>
      <p:ext uri="{BB962C8B-B14F-4D97-AF65-F5344CB8AC3E}">
        <p14:creationId xmlns:p14="http://schemas.microsoft.com/office/powerpoint/2010/main" val="108944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Len Klakulak and I’m here representing the Ohio National</a:t>
            </a:r>
            <a:r>
              <a:rPr lang="en-US" baseline="0" dirty="0" smtClean="0"/>
              <a:t> Guard and the education outreach program, which falls under Family Readiness and Warrior Support. </a:t>
            </a:r>
            <a:r>
              <a:rPr lang="en-US" dirty="0" smtClean="0"/>
              <a:t>There are currently four staff members working for the Ohio National Guard’s youth program. One specific mission of the youth program </a:t>
            </a:r>
            <a:r>
              <a:rPr lang="en-US" baseline="0" dirty="0" smtClean="0"/>
              <a:t>is to identify military-connected youth in the schools and provide them, their families, and their educators with the information, resources, training, and opportunities to ensure their success in school and in life.</a:t>
            </a:r>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3</a:t>
            </a:fld>
            <a:endParaRPr lang="en-US" dirty="0"/>
          </a:p>
        </p:txBody>
      </p:sp>
    </p:spTree>
    <p:extLst>
      <p:ext uri="{BB962C8B-B14F-4D97-AF65-F5344CB8AC3E}">
        <p14:creationId xmlns:p14="http://schemas.microsoft.com/office/powerpoint/2010/main" val="3472396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Depending</a:t>
            </a:r>
            <a:r>
              <a:rPr lang="en-US" sz="1600" baseline="0" dirty="0" smtClean="0"/>
              <a:t> on the student’s choices of school, course of study, and other individual information, lists of </a:t>
            </a:r>
            <a:r>
              <a:rPr lang="en-US" sz="1600" b="1" baseline="0" dirty="0" smtClean="0"/>
              <a:t>“military friendly” scholarships </a:t>
            </a:r>
            <a:r>
              <a:rPr lang="en-US" sz="1600" baseline="0" dirty="0" smtClean="0"/>
              <a:t>as well as military-friendly schools, can be developed and provided. One example that we want to mention today, is the Captain Nicholas </a:t>
            </a:r>
            <a:r>
              <a:rPr lang="en-US" sz="1600" baseline="0" dirty="0" err="1" smtClean="0"/>
              <a:t>Rozanski</a:t>
            </a:r>
            <a:r>
              <a:rPr lang="en-US" sz="1600" baseline="0" dirty="0" smtClean="0"/>
              <a:t> Memorial Scholarship. The deadline for this scholarship application is April 30, 2013.  Criteria and eligibility are available upon request. </a:t>
            </a:r>
            <a:endParaRPr lang="en-US" sz="1600" dirty="0" smtClean="0"/>
          </a:p>
          <a:p>
            <a:endParaRPr lang="en-US" sz="1600" baseline="0"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30</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With the cost of college continuing to rise, it is important for to</a:t>
            </a:r>
            <a:r>
              <a:rPr lang="en-US" sz="1600" baseline="0" dirty="0" smtClean="0"/>
              <a:t> know that military members who qualify for the </a:t>
            </a:r>
            <a:r>
              <a:rPr lang="en-US" sz="1600" b="1" baseline="0" dirty="0" smtClean="0"/>
              <a:t>GI Bill or Post 9/11 GI Bill </a:t>
            </a:r>
            <a:r>
              <a:rPr lang="en-US" sz="1600" baseline="0" dirty="0" smtClean="0"/>
              <a:t>have the ability to transfer their tuition eligibility to their children and dependents. For more information, the best thing to do is contact your local Troop &amp; Family Assistance Center (we’ll share more about these locations on another slide).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31</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Our Military Kids </a:t>
            </a:r>
            <a:r>
              <a:rPr lang="en-US" sz="1600" dirty="0" smtClean="0"/>
              <a:t>provides a one-time grant opportunity,</a:t>
            </a:r>
            <a:r>
              <a:rPr lang="en-US" sz="1600" baseline="0" dirty="0" smtClean="0"/>
              <a:t> per child, for education-related expenses, </a:t>
            </a:r>
            <a:r>
              <a:rPr lang="en-US" sz="1600" dirty="0" smtClean="0"/>
              <a:t>such as sports, fine arts, camps, and tutoring programs.</a:t>
            </a:r>
            <a:r>
              <a:rPr lang="en-US" sz="1600" baseline="0" dirty="0" smtClean="0"/>
              <a:t> </a:t>
            </a:r>
            <a:r>
              <a:rPr lang="en-US" sz="1600" dirty="0" smtClean="0"/>
              <a:t>The activity is eligible for a grant if it falls in one of those four categories. However, they DO NOT award grants for child care, school tuition, or religious trips. For more</a:t>
            </a:r>
            <a:r>
              <a:rPr lang="en-US" sz="1600" baseline="0" dirty="0" smtClean="0"/>
              <a:t> information, please check out the website listed here.</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32</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Boys and Girls Clubs</a:t>
            </a:r>
            <a:r>
              <a:rPr lang="en-US" sz="1600" b="1" baseline="0" dirty="0" smtClean="0"/>
              <a:t> of America  have a program called </a:t>
            </a:r>
            <a:r>
              <a:rPr lang="en-US" sz="1600" b="1" dirty="0" smtClean="0"/>
              <a:t>MISSION: YOUTH OUTREACH</a:t>
            </a:r>
            <a:r>
              <a:rPr lang="en-US" sz="1600" b="1" baseline="0" dirty="0" smtClean="0"/>
              <a:t> </a:t>
            </a:r>
            <a:r>
              <a:rPr lang="en-US" sz="1600" baseline="0" dirty="0" smtClean="0"/>
              <a:t>that is specifically designed from military youth. Boys &amp; Girls Clubs of America know that t</a:t>
            </a:r>
            <a:r>
              <a:rPr lang="en-US" sz="1600" dirty="0" smtClean="0"/>
              <a:t>imes of national crisis can dramatically disrupt a military family’s life. The MISSION: Youth Outreach partnership supports military youth, ages 6 to 18 who coping with a deployed parent</a:t>
            </a:r>
            <a:r>
              <a:rPr lang="en-US" sz="1600" baseline="0" dirty="0" smtClean="0"/>
              <a:t> </a:t>
            </a:r>
            <a:r>
              <a:rPr lang="en-US" sz="1600" dirty="0" smtClean="0"/>
              <a:t>by creating a positive, supportive network. Through this partnership, children of National Guard, Reserve, and Active Duty families, who do not live near or have access to a military Youth Center, can receive a free membership to their local Boys &amp; Girls Club. </a:t>
            </a:r>
          </a:p>
          <a:p>
            <a:endParaRPr lang="en-US" sz="1600" dirty="0" smtClean="0"/>
          </a:p>
          <a:p>
            <a:r>
              <a:rPr lang="en-US" sz="1600" dirty="0" smtClean="0"/>
              <a:t>If you are not familiar</a:t>
            </a:r>
            <a:r>
              <a:rPr lang="en-US" sz="1600" baseline="0" dirty="0" smtClean="0"/>
              <a:t> with today’s Boys &amp; Girls Clubs, you should know that they are not just an after-school drop-in program, but also provide outstanding academic programs for youth of all ages ranging from the arts, to technical, to academic. Please check them out at the website listed here.</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33</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1" baseline="0" dirty="0" smtClean="0"/>
              <a:t>Military Child Education Coalition or MCEC </a:t>
            </a:r>
            <a:r>
              <a:rPr lang="en-US" baseline="0" dirty="0" smtClean="0"/>
              <a:t>is a worldwide non-profit organization whose goal is t</a:t>
            </a:r>
            <a:r>
              <a:rPr lang="en-US" dirty="0" smtClean="0"/>
              <a:t>o serve as a model of positive leadership and advocacy for all military children. Their mission</a:t>
            </a:r>
            <a:r>
              <a:rPr lang="en-US" baseline="0" dirty="0" smtClean="0"/>
              <a:t> is t</a:t>
            </a:r>
            <a:r>
              <a:rPr lang="en-US" dirty="0" smtClean="0"/>
              <a:t>o ensure inclusive, quality educational experiences and opportunities for all military children affected by mobility, family separation, and transition. They provide responsive and relevant support systems</a:t>
            </a:r>
            <a:r>
              <a:rPr lang="en-US" baseline="0" dirty="0" smtClean="0"/>
              <a:t> and </a:t>
            </a:r>
            <a:r>
              <a:rPr lang="en-US" dirty="0" smtClean="0"/>
              <a:t>resources such as </a:t>
            </a:r>
            <a:r>
              <a:rPr lang="en-US" i="1" dirty="0" smtClean="0"/>
              <a:t>Students at the Center</a:t>
            </a:r>
            <a:r>
              <a:rPr lang="en-US" i="0" dirty="0" smtClean="0"/>
              <a:t> as well as free professional training and programs such as Student 2 Student and Parent 2 Parent for families in transition. They also facilitate</a:t>
            </a:r>
            <a:r>
              <a:rPr lang="en-US" i="0" baseline="0" dirty="0" smtClean="0"/>
              <a:t> the GRI and LINN training as mentioned earlier in this presentation.</a:t>
            </a:r>
            <a:endParaRPr lang="en-US" i="1" dirty="0"/>
          </a:p>
        </p:txBody>
      </p:sp>
      <p:sp>
        <p:nvSpPr>
          <p:cNvPr id="4" name="Slide Number Placeholder 3"/>
          <p:cNvSpPr>
            <a:spLocks noGrp="1"/>
          </p:cNvSpPr>
          <p:nvPr>
            <p:ph type="sldNum" sz="quarter" idx="10"/>
          </p:nvPr>
        </p:nvSpPr>
        <p:spPr/>
        <p:txBody>
          <a:bodyPr/>
          <a:lstStyle/>
          <a:p>
            <a:fld id="{0E858922-A5CD-4C48-91B2-3DA941020C06}" type="slidenum">
              <a:rPr lang="en-US" smtClean="0"/>
              <a:t>34</a:t>
            </a:fld>
            <a:endParaRPr lang="en-US"/>
          </a:p>
        </p:txBody>
      </p:sp>
    </p:spTree>
    <p:extLst>
      <p:ext uri="{BB962C8B-B14F-4D97-AF65-F5344CB8AC3E}">
        <p14:creationId xmlns:p14="http://schemas.microsoft.com/office/powerpoint/2010/main" val="1585350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goal of the </a:t>
            </a:r>
            <a:r>
              <a:rPr lang="en-US" sz="1600" b="1" dirty="0" smtClean="0"/>
              <a:t>Military Interstate Compact Agreement </a:t>
            </a:r>
            <a:r>
              <a:rPr lang="en-US" sz="1600" dirty="0" smtClean="0"/>
              <a:t>(MIC3) is to replace the widely varying policies affecting transitioning military students. The compact leverages consistency: It uses a comprehensive approach that provides a consistent policy in every school district and in every state that chooses to join. Ohio is one of those states.</a:t>
            </a:r>
          </a:p>
          <a:p>
            <a:endParaRPr lang="en-US" sz="1600" dirty="0" smtClean="0"/>
          </a:p>
          <a:p>
            <a:r>
              <a:rPr lang="en-US" sz="1600" dirty="0" smtClean="0"/>
              <a:t>The compact addresses key educational transitional issues encountered</a:t>
            </a:r>
            <a:r>
              <a:rPr lang="en-US" sz="1600" baseline="0" dirty="0" smtClean="0"/>
              <a:t> by military families including enrollment, placement, attendance, eligibility, and graduation criteria. Children of active duty members of the uniformed services, National Guard and Reserve on active duty orders, and members or veterans who are medically discharged or retired are eligible for assistance under the compact. </a:t>
            </a:r>
            <a:endParaRPr lang="en-US" sz="1600" dirty="0" smtClean="0"/>
          </a:p>
          <a:p>
            <a:endParaRPr lang="en-US" dirty="0" smtClean="0"/>
          </a:p>
          <a:p>
            <a:r>
              <a:rPr lang="en-US" i="1" dirty="0" smtClean="0"/>
              <a:t>For reference only: </a:t>
            </a:r>
            <a:r>
              <a:rPr lang="en-US" dirty="0" smtClean="0"/>
              <a:t>In the Ohio Revised Code: http://codes.ohio.gov/orc/3301.60 </a:t>
            </a:r>
          </a:p>
          <a:p>
            <a:r>
              <a:rPr lang="en-US" b="1" dirty="0" smtClean="0"/>
              <a:t>3301.60 Interstate compact on educational opportunity for military children.</a:t>
            </a:r>
          </a:p>
          <a:p>
            <a:r>
              <a:rPr lang="en-US" dirty="0" smtClean="0"/>
              <a:t>The interstate compact on educational opportunity for military children is hereby ratified, enacted into law, and entered into by this state as a party thereto with any other state that heretofore has legally joined or hereafter legally joins the compact, as follows:</a:t>
            </a:r>
          </a:p>
          <a:p>
            <a:r>
              <a:rPr lang="en-US" dirty="0" smtClean="0"/>
              <a:t>Interstate Compact on Educational Opportunity for Military Children</a:t>
            </a:r>
          </a:p>
          <a:p>
            <a:endParaRPr lang="en-US" dirty="0" smtClean="0"/>
          </a:p>
          <a:p>
            <a:r>
              <a:rPr lang="en-US" dirty="0" smtClean="0"/>
              <a:t>ARTICLE I. PURPOSE</a:t>
            </a:r>
          </a:p>
          <a:p>
            <a:r>
              <a:rPr lang="en-US" dirty="0" smtClean="0"/>
              <a:t>It is the purpose of this compact to remove barriers to educational success imposed on children of military families because of frequent moves and deployment of their parents by:</a:t>
            </a:r>
          </a:p>
          <a:p>
            <a:r>
              <a:rPr lang="en-US" dirty="0" smtClean="0"/>
              <a:t>A. Facilitating the timely enrollment of children of military families and ensuring that they are not placed at a disadvantage due to difficulty in the transfer of education records from the previous school district or variations in entrance or age requirements.</a:t>
            </a:r>
          </a:p>
          <a:p>
            <a:r>
              <a:rPr lang="en-US" dirty="0" smtClean="0"/>
              <a:t>B. Facilitating the student placement process through which children of military families are not disadvantaged by variations in attendance requirements, scheduling, sequencing, grading, course content, or assessment.</a:t>
            </a:r>
          </a:p>
          <a:p>
            <a:r>
              <a:rPr lang="en-US" dirty="0" smtClean="0"/>
              <a:t>C. Facilitating the qualification and eligibility for enrollment, educational programs, and participation in extracurricular academic, athletic, and social activities.</a:t>
            </a:r>
          </a:p>
          <a:p>
            <a:r>
              <a:rPr lang="en-US" dirty="0" smtClean="0"/>
              <a:t>D. Facilitating the on-time graduation of children of military families.</a:t>
            </a:r>
          </a:p>
          <a:p>
            <a:r>
              <a:rPr lang="en-US" dirty="0" smtClean="0"/>
              <a:t>E. Providing for the promulgation and enforcement of administrative rules implementing the provisions of this compact.</a:t>
            </a:r>
          </a:p>
          <a:p>
            <a:r>
              <a:rPr lang="en-US" dirty="0" smtClean="0"/>
              <a:t>F. Providing for the uniform collection and sharing of information between and among member states, schools, and military families under this compact.</a:t>
            </a:r>
          </a:p>
          <a:p>
            <a:r>
              <a:rPr lang="en-US" dirty="0" smtClean="0"/>
              <a:t>G. Promoting coordination between this compact and other compacts affecting military children.</a:t>
            </a:r>
          </a:p>
          <a:p>
            <a:r>
              <a:rPr lang="en-US" dirty="0" smtClean="0"/>
              <a:t>H. Promoting flexibility and cooperation between the educational system, parents, and the student in order to achieve educational success for the student.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35</a:t>
            </a:fld>
            <a:endParaRPr lang="en-US"/>
          </a:p>
        </p:txBody>
      </p:sp>
    </p:spTree>
    <p:extLst>
      <p:ext uri="{BB962C8B-B14F-4D97-AF65-F5344CB8AC3E}">
        <p14:creationId xmlns:p14="http://schemas.microsoft.com/office/powerpoint/2010/main" val="3358274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sz="1600" dirty="0" smtClean="0"/>
              <a:t>Being eligible for </a:t>
            </a:r>
            <a:r>
              <a:rPr lang="en-US" sz="1600" b="1" dirty="0" smtClean="0"/>
              <a:t>Impact Aid Funding</a:t>
            </a:r>
            <a:r>
              <a:rPr lang="en-US" sz="1600" b="1" baseline="0" dirty="0" smtClean="0"/>
              <a:t> </a:t>
            </a:r>
            <a:r>
              <a:rPr lang="en-US" sz="1600" baseline="0" dirty="0" smtClean="0"/>
              <a:t>may be more realistic than you think. Not only dependents of military families are eligible for counts. Any dependent of a federal employee is also eligible as well as Native Americans and more. To find out if your school may be eligible for Impact Aid Funding, please review the information at the website listed. </a:t>
            </a:r>
            <a:r>
              <a:rPr lang="en-US" sz="1600" dirty="0">
                <a:hlinkClick r:id="rId3"/>
              </a:rPr>
              <a:t>http://www2.ed.gov/about/offices/list/oese/impactaid</a:t>
            </a:r>
            <a:r>
              <a:rPr lang="en-US" sz="1600" dirty="0"/>
              <a:t>  </a:t>
            </a: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36</a:t>
            </a:fld>
            <a:endParaRPr lang="en-US"/>
          </a:p>
        </p:txBody>
      </p:sp>
    </p:spTree>
    <p:extLst>
      <p:ext uri="{BB962C8B-B14F-4D97-AF65-F5344CB8AC3E}">
        <p14:creationId xmlns:p14="http://schemas.microsoft.com/office/powerpoint/2010/main" val="3358274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 state is served by specialists in six </a:t>
            </a:r>
            <a:r>
              <a:rPr lang="en-US" sz="1600" b="1" kern="1200" dirty="0" smtClean="0">
                <a:solidFill>
                  <a:schemeClr val="tx1"/>
                </a:solidFill>
                <a:effectLst/>
                <a:latin typeface="+mn-lt"/>
                <a:ea typeface="+mn-ea"/>
                <a:cs typeface="+mn-cs"/>
              </a:rPr>
              <a:t>Troop and Family Assistance Centers </a:t>
            </a:r>
            <a:r>
              <a:rPr lang="en-US" sz="1600" kern="1200" dirty="0" smtClean="0">
                <a:solidFill>
                  <a:schemeClr val="tx1"/>
                </a:solidFill>
                <a:effectLst/>
                <a:latin typeface="+mn-lt"/>
                <a:ea typeface="+mn-ea"/>
                <a:cs typeface="+mn-cs"/>
              </a:rPr>
              <a:t>(TFACs) run by the Ohio National Guard and serving all military branches. You can see the six regions on the map. </a:t>
            </a:r>
          </a:p>
          <a:p>
            <a:r>
              <a:rPr lang="en-US" sz="1600" kern="1200" dirty="0" smtClean="0">
                <a:solidFill>
                  <a:schemeClr val="tx1"/>
                </a:solidFill>
                <a:effectLst/>
                <a:latin typeface="+mn-lt"/>
                <a:ea typeface="+mn-ea"/>
                <a:cs typeface="+mn-cs"/>
              </a:rPr>
              <a:t>TFACs are able to</a:t>
            </a:r>
            <a:r>
              <a:rPr lang="en-US" sz="1600" kern="1200" baseline="0" dirty="0" smtClean="0">
                <a:solidFill>
                  <a:schemeClr val="tx1"/>
                </a:solidFill>
                <a:effectLst/>
                <a:latin typeface="+mn-lt"/>
                <a:ea typeface="+mn-ea"/>
                <a:cs typeface="+mn-cs"/>
              </a:rPr>
              <a:t> assist with a wide range of family issues, ranging from emergency assistance to finding a babysitter.</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Going clockwise around the state, the centers are located in North Canton and Cleveland, Portsmouth and </a:t>
            </a:r>
            <a:r>
              <a:rPr lang="en-US" sz="1600" kern="1200" baseline="0" dirty="0" err="1" smtClean="0">
                <a:solidFill>
                  <a:schemeClr val="tx1"/>
                </a:solidFill>
                <a:effectLst/>
                <a:latin typeface="+mn-lt"/>
                <a:ea typeface="+mn-ea"/>
                <a:cs typeface="+mn-cs"/>
              </a:rPr>
              <a:t>McConnellsville</a:t>
            </a:r>
            <a:r>
              <a:rPr lang="en-US" sz="1600" kern="1200" baseline="0" dirty="0" smtClean="0">
                <a:solidFill>
                  <a:schemeClr val="tx1"/>
                </a:solidFill>
                <a:effectLst/>
                <a:latin typeface="+mn-lt"/>
                <a:ea typeface="+mn-ea"/>
                <a:cs typeface="+mn-cs"/>
              </a:rPr>
              <a:t>, Middletown, Kettering, Bowling Green and Toledo, and Columbus.</a:t>
            </a: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Because of the TFAC infrastructure, wherever there are high concentrations of military youth, there are at least some existing support program options available.</a:t>
            </a:r>
            <a:endParaRPr lang="en-US" sz="1600"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37</a:t>
            </a:fld>
            <a:endParaRPr lang="en-US"/>
          </a:p>
        </p:txBody>
      </p:sp>
    </p:spTree>
    <p:extLst>
      <p:ext uri="{BB962C8B-B14F-4D97-AF65-F5344CB8AC3E}">
        <p14:creationId xmlns:p14="http://schemas.microsoft.com/office/powerpoint/2010/main" val="3358274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Troop</a:t>
            </a:r>
            <a:r>
              <a:rPr lang="en-US" sz="1600" kern="1200" baseline="0" dirty="0" smtClean="0">
                <a:solidFill>
                  <a:schemeClr val="tx1"/>
                </a:solidFill>
                <a:effectLst/>
                <a:latin typeface="+mn-lt"/>
                <a:ea typeface="+mn-ea"/>
                <a:cs typeface="+mn-cs"/>
              </a:rPr>
              <a:t> &amp; Family Assistance Center</a:t>
            </a:r>
            <a:r>
              <a:rPr lang="en-US" sz="1600" kern="1200" dirty="0" smtClean="0">
                <a:solidFill>
                  <a:schemeClr val="tx1"/>
                </a:solidFill>
                <a:effectLst/>
                <a:latin typeface="+mn-lt"/>
                <a:ea typeface="+mn-ea"/>
                <a:cs typeface="+mn-cs"/>
              </a:rPr>
              <a:t> Specialists coordinate regional versions of the statewide Inter-Service Family Assistance Committee. These regional committees, or </a:t>
            </a:r>
            <a:r>
              <a:rPr lang="en-US" sz="1600" b="1" kern="1200" dirty="0" smtClean="0">
                <a:solidFill>
                  <a:schemeClr val="tx1"/>
                </a:solidFill>
                <a:effectLst/>
                <a:latin typeface="+mn-lt"/>
                <a:ea typeface="+mn-ea"/>
                <a:cs typeface="+mn-cs"/>
              </a:rPr>
              <a:t>RISFACs,</a:t>
            </a:r>
            <a:r>
              <a:rPr lang="en-US" sz="1600" kern="1200" dirty="0" smtClean="0">
                <a:solidFill>
                  <a:schemeClr val="tx1"/>
                </a:solidFill>
                <a:effectLst/>
                <a:latin typeface="+mn-lt"/>
                <a:ea typeface="+mn-ea"/>
                <a:cs typeface="+mn-cs"/>
              </a:rPr>
              <a:t> meet on a quarterly basis</a:t>
            </a:r>
            <a:r>
              <a:rPr lang="en-US" sz="1600" kern="1200" baseline="0" dirty="0" smtClean="0">
                <a:solidFill>
                  <a:schemeClr val="tx1"/>
                </a:solidFill>
                <a:effectLst/>
                <a:latin typeface="+mn-lt"/>
                <a:ea typeface="+mn-ea"/>
                <a:cs typeface="+mn-cs"/>
              </a:rPr>
              <a:t> (in January/April/July/October).</a:t>
            </a:r>
            <a:r>
              <a:rPr lang="en-US" sz="1600" kern="1200" dirty="0" smtClean="0">
                <a:solidFill>
                  <a:schemeClr val="tx1"/>
                </a:solidFill>
                <a:effectLst/>
                <a:latin typeface="+mn-lt"/>
                <a:ea typeface="+mn-ea"/>
                <a:cs typeface="+mn-cs"/>
              </a:rPr>
              <a:t> These regional networks serve to connect those interested in meeting the needs of the military population and help to ensure that all areas of the state are reached. We can provide you with meeting</a:t>
            </a:r>
            <a:r>
              <a:rPr lang="en-US" sz="1600" kern="1200" baseline="0" dirty="0" smtClean="0">
                <a:solidFill>
                  <a:schemeClr val="tx1"/>
                </a:solidFill>
                <a:effectLst/>
                <a:latin typeface="+mn-lt"/>
                <a:ea typeface="+mn-ea"/>
                <a:cs typeface="+mn-cs"/>
              </a:rPr>
              <a:t> dates and locations for your part of the state.</a:t>
            </a:r>
            <a:endParaRPr lang="en-US" sz="16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0E858922-A5CD-4C48-91B2-3DA941020C06}" type="slidenum">
              <a:rPr lang="en-US" smtClean="0"/>
              <a:t>38</a:t>
            </a:fld>
            <a:endParaRPr lang="en-US"/>
          </a:p>
        </p:txBody>
      </p:sp>
    </p:spTree>
    <p:extLst>
      <p:ext uri="{BB962C8B-B14F-4D97-AF65-F5344CB8AC3E}">
        <p14:creationId xmlns:p14="http://schemas.microsoft.com/office/powerpoint/2010/main" val="335827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Education outreach programs include assistance with academic and transitional challenges, assistance with deployment and relocation strategies, and we are currently developing a college credit program for students still in high school. </a:t>
            </a:r>
          </a:p>
          <a:p>
            <a:endParaRPr lang="en-US" sz="1600" dirty="0" smtClean="0"/>
          </a:p>
          <a:p>
            <a:r>
              <a:rPr lang="en-US" sz="1600" dirty="0" smtClean="0"/>
              <a:t>Contact us for more information</a:t>
            </a:r>
            <a:r>
              <a:rPr lang="en-US" sz="1600" baseline="0" dirty="0" smtClean="0"/>
              <a:t> if you are interested in these programs for your school.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39</a:t>
            </a:fld>
            <a:endParaRPr lang="en-US"/>
          </a:p>
        </p:txBody>
      </p:sp>
    </p:spTree>
    <p:extLst>
      <p:ext uri="{BB962C8B-B14F-4D97-AF65-F5344CB8AC3E}">
        <p14:creationId xmlns:p14="http://schemas.microsoft.com/office/powerpoint/2010/main" val="229931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I’m Theresa Ferrari, a youth development specialist with Ohio 4-H Youth Development program,</a:t>
            </a:r>
            <a:r>
              <a:rPr lang="en-US" sz="1600" baseline="0" dirty="0" smtClean="0"/>
              <a:t> which administers </a:t>
            </a:r>
            <a:r>
              <a:rPr lang="en-US" sz="1600" dirty="0" smtClean="0"/>
              <a:t>Ohio’s Operation: Military Kids program, or OMK. OMK</a:t>
            </a:r>
            <a:r>
              <a:rPr lang="en-US" sz="1600" baseline="0" dirty="0" smtClean="0"/>
              <a:t> is part of a national initiative begun in 2005 to provide support to youth impacted by deployment. Our funding allows us to hire a full-time program manager. However, we are all about developing community capacity in order to reach military youth, because there is no way that we could do it alone, and that’s why we’re pleased to join forces with the Ohio National Guard. The common denominator is providing positive youth development experiences.</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4</a:t>
            </a:fld>
            <a:endParaRPr lang="en-US" dirty="0"/>
          </a:p>
        </p:txBody>
      </p:sp>
    </p:spTree>
    <p:extLst>
      <p:ext uri="{BB962C8B-B14F-4D97-AF65-F5344CB8AC3E}">
        <p14:creationId xmlns:p14="http://schemas.microsoft.com/office/powerpoint/2010/main" val="42570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Operation:</a:t>
            </a:r>
            <a:r>
              <a:rPr lang="en-US" sz="1600" b="1" baseline="0" dirty="0" smtClean="0"/>
              <a:t> Military Kids </a:t>
            </a:r>
            <a:r>
              <a:rPr lang="en-US" sz="1600" baseline="0" dirty="0" smtClean="0"/>
              <a:t>has programs available to assist military youth and their families to help them deal with deployment. These include camps for youth, camps for families, and other activities throughout the year. You’ve seen photos of these programs throughout this presentation.</a:t>
            </a:r>
          </a:p>
          <a:p>
            <a:endParaRPr lang="en-US" sz="1600" baseline="0" dirty="0" smtClean="0"/>
          </a:p>
          <a:p>
            <a:r>
              <a:rPr lang="en-US" sz="1600" baseline="0" dirty="0" smtClean="0"/>
              <a:t>On this slide we’ve listed our website, addresses for our Facebook and YouTube pages, and our Twitter account. We invite you to connect with us, and direct families to these sites to keep up-to-date with OMK programs and resources throughout the year.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40</a:t>
            </a:fld>
            <a:endParaRPr lang="en-US"/>
          </a:p>
        </p:txBody>
      </p:sp>
    </p:spTree>
    <p:extLst>
      <p:ext uri="{BB962C8B-B14F-4D97-AF65-F5344CB8AC3E}">
        <p14:creationId xmlns:p14="http://schemas.microsoft.com/office/powerpoint/2010/main" val="229931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If</a:t>
            </a:r>
            <a:r>
              <a:rPr lang="en-US" sz="1600" baseline="0" dirty="0" smtClean="0"/>
              <a:t> you want to get in touch with me (Len Klakulak), I’d be happy to assist you with education outreach questions.</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41</a:t>
            </a:fld>
            <a:endParaRPr lang="en-US"/>
          </a:p>
        </p:txBody>
      </p:sp>
    </p:spTree>
    <p:extLst>
      <p:ext uri="{BB962C8B-B14F-4D97-AF65-F5344CB8AC3E}">
        <p14:creationId xmlns:p14="http://schemas.microsoft.com/office/powerpoint/2010/main" val="2162962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And either</a:t>
            </a:r>
            <a:r>
              <a:rPr lang="en-US" sz="1600" baseline="0" dirty="0" smtClean="0"/>
              <a:t> I or our OMK Program Manager Katie Feldhues would be glad to assist you with more information about military youth.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42</a:t>
            </a:fld>
            <a:endParaRPr lang="en-US"/>
          </a:p>
        </p:txBody>
      </p:sp>
    </p:spTree>
    <p:extLst>
      <p:ext uri="{BB962C8B-B14F-4D97-AF65-F5344CB8AC3E}">
        <p14:creationId xmlns:p14="http://schemas.microsoft.com/office/powerpoint/2010/main" val="2162962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In closing, we want to thank you for this opportunity to share information about military kids in Ohio. Keep in mind these three basic points: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t>Military kids are everywhere in Ohio,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t>they have unique issues, and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t>there are resources to help in supporting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r>
              <a:rPr lang="en-US" sz="1600" baseline="0" dirty="0" smtClean="0"/>
              <a:t>We hope you will have thought of at least one way that you can take advantage of the information and resources provided here today.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We want every military child to share the sentiment expressed by this young man – </a:t>
            </a:r>
            <a:r>
              <a:rPr lang="en-US" sz="1600" b="1" baseline="0" dirty="0" smtClean="0"/>
              <a:t>it’s good to be a military kid! </a:t>
            </a:r>
            <a:r>
              <a:rPr lang="en-US" sz="1600" baseline="0" dirty="0" smtClean="0"/>
              <a:t>But we can’t do it without your help! Working together we are much stronger than working alone! </a:t>
            </a:r>
            <a:endParaRPr lang="en-US" sz="1600" dirty="0"/>
          </a:p>
        </p:txBody>
      </p:sp>
      <p:sp>
        <p:nvSpPr>
          <p:cNvPr id="4" name="Slide Number Placeholder 3"/>
          <p:cNvSpPr>
            <a:spLocks noGrp="1"/>
          </p:cNvSpPr>
          <p:nvPr>
            <p:ph type="sldNum" sz="quarter" idx="10"/>
          </p:nvPr>
        </p:nvSpPr>
        <p:spPr/>
        <p:txBody>
          <a:bodyPr/>
          <a:lstStyle/>
          <a:p>
            <a:fld id="{0E858922-A5CD-4C48-91B2-3DA941020C06}" type="slidenum">
              <a:rPr lang="en-US" smtClean="0"/>
              <a:t>43</a:t>
            </a:fld>
            <a:endParaRPr lang="en-US"/>
          </a:p>
        </p:txBody>
      </p:sp>
    </p:spTree>
    <p:extLst>
      <p:ext uri="{BB962C8B-B14F-4D97-AF65-F5344CB8AC3E}">
        <p14:creationId xmlns:p14="http://schemas.microsoft.com/office/powerpoint/2010/main" val="141249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We’re here today to discuss military youth – who are they, where are they, and what do they need. We also want to discuss what schools can do to reach out to them and resources that are available for that purpose.</a:t>
            </a:r>
          </a:p>
        </p:txBody>
      </p:sp>
      <p:sp>
        <p:nvSpPr>
          <p:cNvPr id="4" name="Slide Number Placeholder 3"/>
          <p:cNvSpPr>
            <a:spLocks noGrp="1"/>
          </p:cNvSpPr>
          <p:nvPr>
            <p:ph type="sldNum" sz="quarter" idx="10"/>
          </p:nvPr>
        </p:nvSpPr>
        <p:spPr/>
        <p:txBody>
          <a:bodyPr/>
          <a:lstStyle/>
          <a:p>
            <a:fld id="{0E858922-A5CD-4C48-91B2-3DA941020C06}" type="slidenum">
              <a:rPr lang="en-US" smtClean="0"/>
              <a:t>5</a:t>
            </a:fld>
            <a:endParaRPr lang="en-US" dirty="0"/>
          </a:p>
        </p:txBody>
      </p:sp>
    </p:spTree>
    <p:extLst>
      <p:ext uri="{BB962C8B-B14F-4D97-AF65-F5344CB8AC3E}">
        <p14:creationId xmlns:p14="http://schemas.microsoft.com/office/powerpoint/2010/main" val="84512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600" dirty="0" smtClean="0">
                <a:solidFill>
                  <a:prstClr val="black"/>
                </a:solidFill>
              </a:rPr>
              <a:t>This </a:t>
            </a:r>
            <a:r>
              <a:rPr lang="en-US" sz="1600" dirty="0">
                <a:solidFill>
                  <a:prstClr val="black"/>
                </a:solidFill>
              </a:rPr>
              <a:t>photo needs no caption. Everyone </a:t>
            </a:r>
            <a:r>
              <a:rPr lang="en-US" sz="1600" dirty="0" smtClean="0">
                <a:solidFill>
                  <a:prstClr val="black"/>
                </a:solidFill>
              </a:rPr>
              <a:t>remembers </a:t>
            </a:r>
            <a:r>
              <a:rPr lang="en-US" sz="1600" dirty="0">
                <a:solidFill>
                  <a:prstClr val="black"/>
                </a:solidFill>
              </a:rPr>
              <a:t>where they were when they heard about the attack on the Twin Towers in 2001.</a:t>
            </a:r>
          </a:p>
          <a:p>
            <a:pPr defTabSz="933237">
              <a:defRPr/>
            </a:pPr>
            <a:endParaRPr lang="en-US" sz="1600" dirty="0">
              <a:solidFill>
                <a:prstClr val="black"/>
              </a:solidFill>
            </a:endParaRPr>
          </a:p>
          <a:p>
            <a:pPr defTabSz="933237">
              <a:defRPr/>
            </a:pPr>
            <a:r>
              <a:rPr lang="en-US" sz="1600" dirty="0">
                <a:solidFill>
                  <a:prstClr val="black"/>
                </a:solidFill>
              </a:rPr>
              <a:t>The aftermath of that day is why we are here </a:t>
            </a:r>
            <a:r>
              <a:rPr lang="en-US" sz="1600" dirty="0" smtClean="0">
                <a:solidFill>
                  <a:prstClr val="black"/>
                </a:solidFill>
              </a:rPr>
              <a:t>today: </a:t>
            </a:r>
            <a:r>
              <a:rPr lang="en-US" sz="1600" dirty="0">
                <a:solidFill>
                  <a:prstClr val="black"/>
                </a:solidFill>
              </a:rPr>
              <a:t>to talk about what can be done to support military </a:t>
            </a:r>
            <a:r>
              <a:rPr lang="en-US" sz="1600" dirty="0" smtClean="0">
                <a:solidFill>
                  <a:prstClr val="black"/>
                </a:solidFill>
              </a:rPr>
              <a:t>youth in our communities.</a:t>
            </a:r>
            <a:endParaRPr lang="en-US" sz="1600" dirty="0">
              <a:solidFill>
                <a:prstClr val="black"/>
              </a:solidFill>
            </a:endParaRPr>
          </a:p>
          <a:p>
            <a:pPr defTabSz="933237">
              <a:defRPr/>
            </a:pPr>
            <a:endParaRPr lang="en-US" sz="1600" dirty="0">
              <a:solidFill>
                <a:prstClr val="black"/>
              </a:solidFill>
            </a:endParaRPr>
          </a:p>
          <a:p>
            <a:pPr defTabSz="933237">
              <a:defRPr/>
            </a:pPr>
            <a:r>
              <a:rPr lang="en-US" sz="1600" dirty="0" smtClean="0">
                <a:solidFill>
                  <a:prstClr val="black"/>
                </a:solidFill>
              </a:rPr>
              <a:t>What is the situation? Since </a:t>
            </a:r>
            <a:r>
              <a:rPr lang="en-US" sz="1600" dirty="0">
                <a:solidFill>
                  <a:prstClr val="black"/>
                </a:solidFill>
              </a:rPr>
              <a:t>9/11 </a:t>
            </a:r>
            <a:r>
              <a:rPr lang="en-US" sz="1600" baseline="0" dirty="0" smtClean="0">
                <a:solidFill>
                  <a:prstClr val="black"/>
                </a:solidFill>
              </a:rPr>
              <a:t>we have experienced </a:t>
            </a:r>
            <a:r>
              <a:rPr lang="en-US" sz="1600" dirty="0" smtClean="0">
                <a:solidFill>
                  <a:prstClr val="black"/>
                </a:solidFill>
              </a:rPr>
              <a:t>the largest deployments of National Guard members since World</a:t>
            </a:r>
            <a:r>
              <a:rPr lang="en-US" sz="1600" baseline="0" dirty="0" smtClean="0">
                <a:solidFill>
                  <a:prstClr val="black"/>
                </a:solidFill>
              </a:rPr>
              <a:t> War II. Since that time, over</a:t>
            </a:r>
            <a:r>
              <a:rPr lang="en-US" sz="1600" dirty="0" smtClean="0">
                <a:solidFill>
                  <a:prstClr val="black"/>
                </a:solidFill>
              </a:rPr>
              <a:t> 21,000 </a:t>
            </a:r>
            <a:r>
              <a:rPr lang="en-US" sz="1600" dirty="0">
                <a:solidFill>
                  <a:prstClr val="black"/>
                </a:solidFill>
              </a:rPr>
              <a:t>service members </a:t>
            </a:r>
            <a:r>
              <a:rPr lang="en-US" sz="1600" dirty="0" smtClean="0">
                <a:solidFill>
                  <a:prstClr val="black"/>
                </a:solidFill>
              </a:rPr>
              <a:t>from the Ohio National Guard alone have</a:t>
            </a:r>
            <a:r>
              <a:rPr lang="en-US" sz="1600" baseline="0" dirty="0" smtClean="0">
                <a:solidFill>
                  <a:prstClr val="black"/>
                </a:solidFill>
              </a:rPr>
              <a:t> d</a:t>
            </a:r>
            <a:r>
              <a:rPr lang="en-US" sz="1600" dirty="0" smtClean="0">
                <a:solidFill>
                  <a:prstClr val="black"/>
                </a:solidFill>
              </a:rPr>
              <a:t>eployed.</a:t>
            </a:r>
            <a:r>
              <a:rPr lang="en-US" sz="1600" baseline="0" dirty="0" smtClean="0">
                <a:solidFill>
                  <a:prstClr val="black"/>
                </a:solidFill>
              </a:rPr>
              <a:t> 9/11 changed the expectations for service members in the Guard and Reserve and created “suddenly military” youth – youth who up until that point did not consider themselves to be in a military family and where thrown for a loop when they had to deal with a parent’s deployment. </a:t>
            </a:r>
          </a:p>
          <a:p>
            <a:pPr defTabSz="933237">
              <a:defRPr/>
            </a:pPr>
            <a:endParaRPr lang="en-US" sz="1600" baseline="0" dirty="0" smtClean="0">
              <a:solidFill>
                <a:prstClr val="black"/>
              </a:solidFill>
            </a:endParaRPr>
          </a:p>
          <a:p>
            <a:pPr defTabSz="933237">
              <a:defRPr/>
            </a:pPr>
            <a:r>
              <a:rPr lang="en-US" sz="1600" baseline="0" dirty="0" smtClean="0">
                <a:solidFill>
                  <a:prstClr val="black"/>
                </a:solidFill>
              </a:rPr>
              <a:t>These children, and those of service members from across the five branches of the service, nearly 33,000 in Ohio, are the subject of today’s webinar. </a:t>
            </a:r>
            <a:endParaRPr lang="en-US" sz="16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6</a:t>
            </a:fld>
            <a:endParaRPr lang="en-US" dirty="0"/>
          </a:p>
        </p:txBody>
      </p:sp>
    </p:spTree>
    <p:extLst>
      <p:ext uri="{BB962C8B-B14F-4D97-AF65-F5344CB8AC3E}">
        <p14:creationId xmlns:p14="http://schemas.microsoft.com/office/powerpoint/2010/main" val="351540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Let’s turn now to military kids. We will be addressing the questions of who they are, where they are, and what they need</a:t>
            </a:r>
            <a:r>
              <a:rPr lang="en-US" sz="1600" baseline="0" dirty="0" smtClean="0"/>
              <a:t> in this first part of today’s webinar.</a:t>
            </a:r>
          </a:p>
          <a:p>
            <a:endParaRPr lang="en-US" sz="1600" baseline="0" dirty="0" smtClean="0"/>
          </a:p>
          <a:p>
            <a:r>
              <a:rPr lang="en-US" sz="1600" baseline="0" dirty="0" smtClean="0"/>
              <a:t>To help us do that….. We’re going to take a look at a video that will give us some perspective on this topic.</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7</a:t>
            </a:fld>
            <a:endParaRPr lang="en-US" dirty="0"/>
          </a:p>
        </p:txBody>
      </p:sp>
    </p:spTree>
    <p:extLst>
      <p:ext uri="{BB962C8B-B14F-4D97-AF65-F5344CB8AC3E}">
        <p14:creationId xmlns:p14="http://schemas.microsoft.com/office/powerpoint/2010/main" val="69152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The title of the video is “Staying Strong: How Schools Build Resilience in Military Families” </a:t>
            </a:r>
            <a:r>
              <a:rPr lang="en-US" sz="1600" b="0" dirty="0" smtClean="0"/>
              <a:t>(</a:t>
            </a:r>
            <a:r>
              <a:rPr lang="en-US" sz="1600" dirty="0" smtClean="0"/>
              <a:t>from </a:t>
            </a:r>
            <a:r>
              <a:rPr lang="en-US" sz="1600" dirty="0" smtClean="0">
                <a:hlinkClick r:id="rId3"/>
              </a:rPr>
              <a:t>Home Base Program</a:t>
            </a:r>
            <a:r>
              <a:rPr lang="en-US" sz="1600" dirty="0" smtClean="0"/>
              <a:t> http://vimeo.com/47942649  with a </a:t>
            </a:r>
            <a:r>
              <a:rPr lang="en-US" sz="1600" b="0" dirty="0" smtClean="0"/>
              <a:t>total running time 25:22)</a:t>
            </a:r>
            <a:r>
              <a:rPr lang="en-US" sz="16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smtClean="0"/>
          </a:p>
          <a:p>
            <a:r>
              <a:rPr lang="en-US" sz="1600" b="0" dirty="0" smtClean="0"/>
              <a:t>We specifically chose this video because of the similarities</a:t>
            </a:r>
            <a:r>
              <a:rPr lang="en-US" sz="1600" b="0" baseline="0" dirty="0" smtClean="0"/>
              <a:t> between the situations you will see in the military families in Massachusetts – in the video – and those in Ohio.</a:t>
            </a:r>
            <a:endParaRPr lang="en-US" sz="1600" b="0" dirty="0" smtClean="0"/>
          </a:p>
          <a:p>
            <a:r>
              <a:rPr lang="en-US" sz="1600" dirty="0" smtClean="0"/>
              <a:t>For example, although Ohio has more military youth than Massachusetts (about two</a:t>
            </a:r>
            <a:r>
              <a:rPr lang="en-US" sz="1600" baseline="0" dirty="0" smtClean="0"/>
              <a:t> and a half times as many)</a:t>
            </a:r>
            <a:r>
              <a:rPr lang="en-US" sz="1600" dirty="0" smtClean="0"/>
              <a:t>, the majority</a:t>
            </a:r>
            <a:r>
              <a:rPr lang="en-US" sz="1600" baseline="0" dirty="0" smtClean="0"/>
              <a:t> of the military population in both states are members of the National Guard and Reserve. </a:t>
            </a:r>
          </a:p>
          <a:p>
            <a:r>
              <a:rPr lang="en-US" sz="1600" baseline="0" dirty="0" smtClean="0"/>
              <a:t>And although every family’s situation is different, the video will portray some of the issues faced by these families.</a:t>
            </a:r>
          </a:p>
          <a:p>
            <a:endParaRPr lang="en-US" sz="1600" baseline="0" dirty="0" smtClean="0"/>
          </a:p>
          <a:p>
            <a:r>
              <a:rPr lang="en-US" sz="1600" baseline="0" dirty="0" smtClean="0"/>
              <a:t>We’ll show it </a:t>
            </a:r>
            <a:r>
              <a:rPr lang="en-US" sz="1600" baseline="0" smtClean="0"/>
              <a:t>in</a:t>
            </a:r>
            <a:r>
              <a:rPr lang="en-US" sz="1600" baseline="0" smtClean="0">
                <a:solidFill>
                  <a:srgbClr val="FF0000"/>
                </a:solidFill>
              </a:rPr>
              <a:t> FOUR </a:t>
            </a:r>
            <a:r>
              <a:rPr lang="en-US" sz="1600" baseline="0" dirty="0" smtClean="0"/>
              <a:t>segments, and discuss some of the main points after each segment.</a:t>
            </a:r>
          </a:p>
          <a:p>
            <a:endParaRPr lang="en-US" dirty="0" smtClean="0"/>
          </a:p>
          <a:p>
            <a:r>
              <a:rPr lang="en-US" b="1" baseline="0" dirty="0" smtClean="0"/>
              <a:t>[run video until 9:04]</a:t>
            </a:r>
          </a:p>
          <a:p>
            <a:r>
              <a:rPr lang="en-US" b="0" baseline="0" dirty="0" smtClean="0"/>
              <a:t>Usually at night I think about him the most. Like, how many more days </a:t>
            </a:r>
            <a:r>
              <a:rPr lang="en-US" b="0" baseline="0" dirty="0" err="1" smtClean="0"/>
              <a:t>til</a:t>
            </a:r>
            <a:r>
              <a:rPr lang="en-US" b="0" baseline="0" dirty="0" smtClean="0"/>
              <a:t> he comes home, what’s he doing there right now.</a:t>
            </a:r>
          </a:p>
          <a:p>
            <a:r>
              <a:rPr lang="en-US" b="0" baseline="0" dirty="0" smtClean="0"/>
              <a:t>Husband went in May 2004 first deployment, returned home in December 2005. That was a very long time. Eddie was 3 at the time, turned 4 while he was gone. I had the triplets while he was gone. So when he came home it was chaos. Off he went again, with five children at home, because we had had Jonathan. When he left, their life just kind of went “</a:t>
            </a:r>
            <a:r>
              <a:rPr lang="en-US" b="0" baseline="0" dirty="0" err="1" smtClean="0"/>
              <a:t>kaboom</a:t>
            </a:r>
            <a:r>
              <a:rPr lang="en-US" b="0" baseline="0" dirty="0" smtClean="0"/>
              <a:t>.”</a:t>
            </a:r>
          </a:p>
          <a:p>
            <a:r>
              <a:rPr lang="en-US" baseline="0" dirty="0" smtClean="0"/>
              <a:t>News clip of soldiers marching; 181</a:t>
            </a:r>
            <a:r>
              <a:rPr lang="en-US" baseline="30000" dirty="0" smtClean="0"/>
              <a:t>st</a:t>
            </a:r>
            <a:r>
              <a:rPr lang="en-US" baseline="0" dirty="0" smtClean="0"/>
              <a:t> Infantry, heading to Afghanistan.</a:t>
            </a:r>
          </a:p>
          <a:p>
            <a:r>
              <a:rPr lang="en-US" baseline="0" dirty="0" smtClean="0"/>
              <a:t>For the first time in our nation’s history our armed forces are filled with men and women who are parents.. Today’s military: 40% are parents. Unprecedented number, represents hundreds of thousands of parents who are separated from partners and children.</a:t>
            </a:r>
          </a:p>
          <a:p>
            <a:r>
              <a:rPr lang="en-US" baseline="0" dirty="0" smtClean="0"/>
              <a:t>Over 2 million children have had a parent deployed….[how many of them live in Ohio? = probably about 50,000 Ohio youth have had a parent deployed]</a:t>
            </a:r>
          </a:p>
          <a:p>
            <a:r>
              <a:rPr lang="en-US" baseline="0" dirty="0" smtClean="0"/>
              <a:t>Much more complex experience of deployment, because they are service members living in civilian communities. </a:t>
            </a:r>
          </a:p>
          <a:p>
            <a:r>
              <a:rPr lang="en-US" dirty="0" smtClean="0"/>
              <a:t>Don’t have the infrastructure in place like</a:t>
            </a:r>
            <a:r>
              <a:rPr lang="en-US" baseline="0" dirty="0" smtClean="0"/>
              <a:t> large military states.</a:t>
            </a:r>
          </a:p>
          <a:p>
            <a:r>
              <a:rPr lang="en-US" baseline="0" dirty="0" err="1" smtClean="0"/>
              <a:t>Civivlian</a:t>
            </a:r>
            <a:r>
              <a:rPr lang="en-US" baseline="0" dirty="0" smtClean="0"/>
              <a:t> employment is disrupted.</a:t>
            </a:r>
          </a:p>
          <a:p>
            <a:r>
              <a:rPr lang="en-US" baseline="0" dirty="0" smtClean="0"/>
              <a:t>Until you go through it you don’t understand it. You’re not part of a base community. </a:t>
            </a:r>
            <a:r>
              <a:rPr lang="en-US" dirty="0" smtClean="0"/>
              <a:t>You’re alone....or</a:t>
            </a:r>
            <a:r>
              <a:rPr lang="en-US" baseline="0" dirty="0" smtClean="0"/>
              <a:t> you think you’re alone.</a:t>
            </a:r>
          </a:p>
          <a:p>
            <a:r>
              <a:rPr lang="en-US" baseline="0" dirty="0" smtClean="0"/>
              <a:t>You live in your family and assume you’re the only one who does the National Guard. Everybody says thank you, but still feel isolated.</a:t>
            </a:r>
          </a:p>
          <a:p>
            <a:r>
              <a:rPr lang="en-US" baseline="0" dirty="0" smtClean="0"/>
              <a:t>Jennifer </a:t>
            </a:r>
            <a:r>
              <a:rPr lang="en-US" baseline="0" dirty="0" err="1" smtClean="0"/>
              <a:t>Flewelling</a:t>
            </a:r>
            <a:r>
              <a:rPr lang="en-US" baseline="0" dirty="0" smtClean="0"/>
              <a:t>, Principal at North Beverly elementary school – new family in the Coast Guard; counselor says “we realized we had other military families, and other military connections, nephews, neighbors, older siblings.”</a:t>
            </a:r>
          </a:p>
          <a:p>
            <a:r>
              <a:rPr lang="en-US" baseline="0" dirty="0" smtClean="0"/>
              <a:t>I think we can do a lot of good. But what do you think we can do?</a:t>
            </a:r>
          </a:p>
          <a:p>
            <a:r>
              <a:rPr lang="en-US" baseline="0" dirty="0" smtClean="0"/>
              <a:t>Would I be interested? I think I burst out crying. Emotions were high then. </a:t>
            </a:r>
          </a:p>
          <a:p>
            <a:r>
              <a:rPr lang="en-US" baseline="0" dirty="0" smtClean="0"/>
              <a:t>Service member: Soldier can control environment. But You can’t control what’s going on back home. It’s comforting to me that the school was going to take the initiative during the deployment.</a:t>
            </a:r>
          </a:p>
          <a:p>
            <a:r>
              <a:rPr lang="en-US" baseline="0" dirty="0" smtClean="0"/>
              <a:t>Decided we had to organize ourselves; board meetings – Question 1: what are we? (what about Ft. Beverly, it just stuck)</a:t>
            </a:r>
          </a:p>
          <a:p>
            <a:r>
              <a:rPr lang="en-US" baseline="0" dirty="0" smtClean="0"/>
              <a:t>The more we talked, concluded that we could have an impact in the lives of kids and their families.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5:45] shows kids in hall, classroom, with teacher]</a:t>
            </a:r>
          </a:p>
          <a:p>
            <a:r>
              <a:rPr lang="en-US" baseline="0" dirty="0" smtClean="0"/>
              <a:t>Parents’ military deployment is a stressful experience for the family and for the children.</a:t>
            </a:r>
          </a:p>
          <a:p>
            <a:r>
              <a:rPr lang="en-US" baseline="0" dirty="0" smtClean="0"/>
              <a:t>Elementary schools are one of the most perfect places we could begin to establish sources of support and resilience for military children. Children spend so much of their time at school and teachers are a so important.</a:t>
            </a:r>
          </a:p>
          <a:p>
            <a:r>
              <a:rPr lang="en-US" baseline="0" dirty="0" smtClean="0"/>
              <a:t>I’ve been overwhelmed with the amount of resources. Schools have the access, relationships, with them every day. duty to serve as </a:t>
            </a:r>
            <a:r>
              <a:rPr lang="en-US" baseline="0" dirty="0" err="1" smtClean="0"/>
              <a:t>laisons</a:t>
            </a:r>
            <a:r>
              <a:rPr lang="en-US" baseline="0" dirty="0" smtClean="0"/>
              <a:t> to connect the resources and access.</a:t>
            </a:r>
          </a:p>
          <a:p>
            <a:r>
              <a:rPr lang="en-US" baseline="0" dirty="0" smtClean="0"/>
              <a:t>Family Programs for National Guard: financial assistance, deployment support. family readiness groups, etc., reach out to find out what kinds of programs are already in place for them to tie into.</a:t>
            </a:r>
          </a:p>
          <a:p>
            <a:r>
              <a:rPr lang="en-US" baseline="0" dirty="0" smtClean="0"/>
              <a:t>For me, the Hardest part (for parent) is dividing time up to make sure they get one on one, they don’t. get time with each.</a:t>
            </a:r>
          </a:p>
          <a:p>
            <a:r>
              <a:rPr lang="en-US" baseline="0" dirty="0" smtClean="0"/>
              <a:t>They know if they wrestle, I’ll come. Lots of testing behavior goes on.</a:t>
            </a:r>
          </a:p>
          <a:p>
            <a:r>
              <a:rPr lang="en-US" baseline="0" dirty="0" smtClean="0"/>
              <a:t>[Students saying Pledge of allegiance]</a:t>
            </a:r>
          </a:p>
          <a:p>
            <a:r>
              <a:rPr lang="en-US" baseline="0" dirty="0" smtClean="0"/>
              <a:t>4</a:t>
            </a:r>
            <a:r>
              <a:rPr lang="en-US" baseline="30000" dirty="0" smtClean="0"/>
              <a:t>th</a:t>
            </a:r>
            <a:r>
              <a:rPr lang="en-US" baseline="0" dirty="0" smtClean="0"/>
              <a:t> grade teacher; Eddie Avery is in her class. had a heads up about his father’s deployment; knew Eddie was quiet, shy, as the year went on, I knew if I talked to him and didn’t ignore the situation, knew he felt comfortable to talk about his dad.</a:t>
            </a:r>
          </a:p>
          <a:p>
            <a:r>
              <a:rPr lang="en-US" baseline="0" dirty="0" smtClean="0"/>
              <a:t>Mark being away has changed Eddie a lot; didn’t want to go to baseball because his dad wasn’t there; didn’t want to play flag football, what was the point. It just brings up so many emotions.</a:t>
            </a:r>
          </a:p>
          <a:p>
            <a:r>
              <a:rPr lang="en-US" b="1" baseline="0" dirty="0" smtClean="0"/>
              <a:t>[Run this clip until 9:04]</a:t>
            </a:r>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8</a:t>
            </a:fld>
            <a:endParaRPr lang="en-US" dirty="0"/>
          </a:p>
        </p:txBody>
      </p:sp>
    </p:spTree>
    <p:extLst>
      <p:ext uri="{BB962C8B-B14F-4D97-AF65-F5344CB8AC3E}">
        <p14:creationId xmlns:p14="http://schemas.microsoft.com/office/powerpoint/2010/main" val="212868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Let’s revisit some of the points brought up in this first video segment.</a:t>
            </a:r>
          </a:p>
          <a:p>
            <a:endParaRPr lang="en-US" dirty="0" smtClean="0"/>
          </a:p>
          <a:p>
            <a:r>
              <a:rPr lang="en-US" sz="1600" b="1" dirty="0" smtClean="0"/>
              <a:t>Who are military</a:t>
            </a:r>
            <a:r>
              <a:rPr lang="en-US" sz="1600" b="1" baseline="0" dirty="0" smtClean="0"/>
              <a:t> kids</a:t>
            </a:r>
            <a:r>
              <a:rPr lang="en-US" sz="16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Of course, it’s not the kids that are in the military,</a:t>
            </a:r>
            <a:r>
              <a:rPr lang="en-US" sz="1600" baseline="0" dirty="0" smtClean="0"/>
              <a:t> it’s their parents. As</a:t>
            </a:r>
            <a:r>
              <a:rPr lang="en-US" sz="1600" dirty="0" smtClean="0"/>
              <a:t> the sons or daughters of military service members, y</a:t>
            </a:r>
            <a:r>
              <a:rPr lang="en-US" sz="1600" baseline="0" dirty="0" smtClean="0"/>
              <a:t>ou could say that they were born into it.</a:t>
            </a:r>
            <a:endParaRPr lang="en-US" sz="1600" dirty="0" smtClean="0"/>
          </a:p>
          <a:p>
            <a:r>
              <a:rPr lang="en-US" sz="1600" dirty="0" smtClean="0"/>
              <a:t>We know that there are nearly 33,000 military kids in Ohio (that’s 32,964 to be exact), based on the latest figures we have from the Department of Defense from September 2012.</a:t>
            </a:r>
          </a:p>
          <a:p>
            <a:r>
              <a:rPr lang="en-US" sz="1600" dirty="0" smtClean="0"/>
              <a:t>Those</a:t>
            </a:r>
            <a:r>
              <a:rPr lang="en-US" sz="1600" baseline="0" dirty="0" smtClean="0"/>
              <a:t> 33,000 are the military youth who are tracked (that is, they’re military dependents). But if you think about it, military youth c</a:t>
            </a:r>
            <a:r>
              <a:rPr lang="en-US" sz="1600" dirty="0" smtClean="0"/>
              <a:t>an also be the brother or sister of a military</a:t>
            </a:r>
            <a:r>
              <a:rPr lang="en-US" sz="1600" baseline="0" dirty="0" smtClean="0"/>
              <a:t> service member. Some of our young service members will still have younger siblings at home who are affected when their big brother or big sister is deployed. We just don’t know how many more young people fall into this category of “military kids.” </a:t>
            </a:r>
          </a:p>
          <a:p>
            <a:endParaRPr lang="en-US" sz="1600" baseline="0" dirty="0" smtClean="0"/>
          </a:p>
          <a:p>
            <a:r>
              <a:rPr lang="en-US" sz="1600" baseline="0" dirty="0" smtClean="0"/>
              <a:t>We often don’t have to look far to find military kids. As the saying goes on the OMK dog tags, they’re “in our backyard.” How many of </a:t>
            </a:r>
            <a:r>
              <a:rPr lang="en-US" sz="1600" i="1" baseline="0" dirty="0" smtClean="0"/>
              <a:t>you</a:t>
            </a:r>
            <a:r>
              <a:rPr lang="en-US" sz="1600" baseline="0" dirty="0" smtClean="0"/>
              <a:t> have someone in your household connected with the military? Someone in your extended family? A neighbor? Do you know how many military youth are in your classroom or school?</a:t>
            </a:r>
          </a:p>
          <a:p>
            <a:endParaRPr lang="en-US" sz="1600" dirty="0" smtClean="0"/>
          </a:p>
          <a:p>
            <a:r>
              <a:rPr lang="en-US" sz="1600" b="1" dirty="0" smtClean="0"/>
              <a:t>In the video, a new family enrolling their children in school identified that they were a military family. </a:t>
            </a:r>
            <a:r>
              <a:rPr lang="en-US" sz="1600" b="0" dirty="0" smtClean="0"/>
              <a:t>What did the school personnel realize when this new family came to their school? They wondered if they might have other military kids that they weren’t aware of. That’s all it takes to get started.</a:t>
            </a:r>
          </a:p>
          <a:p>
            <a:endParaRPr lang="en-US" sz="1600" b="1" dirty="0" smtClean="0"/>
          </a:p>
          <a:p>
            <a:endParaRPr lang="en-US" dirty="0"/>
          </a:p>
        </p:txBody>
      </p:sp>
      <p:sp>
        <p:nvSpPr>
          <p:cNvPr id="4" name="Slide Number Placeholder 3"/>
          <p:cNvSpPr>
            <a:spLocks noGrp="1"/>
          </p:cNvSpPr>
          <p:nvPr>
            <p:ph type="sldNum" sz="quarter" idx="10"/>
          </p:nvPr>
        </p:nvSpPr>
        <p:spPr/>
        <p:txBody>
          <a:bodyPr/>
          <a:lstStyle/>
          <a:p>
            <a:fld id="{0E858922-A5CD-4C48-91B2-3DA941020C06}" type="slidenum">
              <a:rPr lang="en-US" smtClean="0"/>
              <a:t>9</a:t>
            </a:fld>
            <a:endParaRPr lang="en-US" dirty="0"/>
          </a:p>
        </p:txBody>
      </p:sp>
    </p:spTree>
    <p:extLst>
      <p:ext uri="{BB962C8B-B14F-4D97-AF65-F5344CB8AC3E}">
        <p14:creationId xmlns:p14="http://schemas.microsoft.com/office/powerpoint/2010/main" val="691521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67141AF8-C73D-4D59-B4A0-760119D8B973}" type="datetimeFigureOut">
              <a:rPr lang="en-US" smtClean="0"/>
              <a:t>4/2/2013</a:t>
            </a:fld>
            <a:endParaRPr lang="en-US" dirty="0"/>
          </a:p>
        </p:txBody>
      </p:sp>
      <p:sp>
        <p:nvSpPr>
          <p:cNvPr id="5" name="Footer Placeholder 4"/>
          <p:cNvSpPr>
            <a:spLocks noGrp="1"/>
          </p:cNvSpPr>
          <p:nvPr>
            <p:ph type="ftr" sz="quarter" idx="11"/>
          </p:nvPr>
        </p:nvSpPr>
        <p:spPr>
          <a:xfrm>
            <a:off x="1174044"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EC465A9-B1A2-479E-A28E-5DA9A01BE8C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465A9-B1A2-479E-A28E-5DA9A01BE8C0}" type="slidenum">
              <a:rPr lang="en-US" smtClean="0"/>
              <a:t>‹#›</a:t>
            </a:fld>
            <a:endParaRPr lang="en-US" dirty="0"/>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465A9-B1A2-479E-A28E-5DA9A01BE8C0}" type="slidenum">
              <a:rPr lang="en-US" smtClean="0"/>
              <a:t>‹#›</a:t>
            </a:fld>
            <a:endParaRPr lang="en-US" dirty="0"/>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41AF8-C73D-4D59-B4A0-760119D8B973}" type="datetimeFigureOut">
              <a:rPr lang="en-US" smtClean="0"/>
              <a:t>4/2/2013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465A9-B1A2-479E-A28E-5DA9A01BE8C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67141AF8-C73D-4D59-B4A0-760119D8B973}" type="datetimeFigureOut">
              <a:rPr lang="en-US" smtClean="0"/>
              <a:t>4/2/2013</a:t>
            </a:fld>
            <a:endParaRPr lang="en-US" dirty="0"/>
          </a:p>
        </p:txBody>
      </p:sp>
      <p:sp>
        <p:nvSpPr>
          <p:cNvPr id="6" name="Footer Placeholder 5"/>
          <p:cNvSpPr>
            <a:spLocks noGrp="1"/>
          </p:cNvSpPr>
          <p:nvPr>
            <p:ph type="ftr" sz="quarter" idx="11"/>
          </p:nvPr>
        </p:nvSpPr>
        <p:spPr>
          <a:xfrm rot="-60000">
            <a:off x="914554" y="5829261"/>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3" y="5896961"/>
            <a:ext cx="554023" cy="365125"/>
          </a:xfrm>
        </p:spPr>
        <p:txBody>
          <a:bodyPr/>
          <a:lstStyle/>
          <a:p>
            <a:fld id="{BEC465A9-B1A2-479E-A28E-5DA9A01BE8C0}"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67141AF8-C73D-4D59-B4A0-760119D8B973}" type="datetimeFigureOut">
              <a:rPr lang="en-US" smtClean="0"/>
              <a:t>4/2/2013</a:t>
            </a:fld>
            <a:endParaRPr lang="en-US" dirty="0"/>
          </a:p>
        </p:txBody>
      </p:sp>
      <p:sp>
        <p:nvSpPr>
          <p:cNvPr id="6" name="Footer Placeholder 5"/>
          <p:cNvSpPr>
            <a:spLocks noGrp="1"/>
          </p:cNvSpPr>
          <p:nvPr>
            <p:ph type="ftr" sz="quarter" idx="11"/>
          </p:nvPr>
        </p:nvSpPr>
        <p:spPr>
          <a:xfrm rot="-60000">
            <a:off x="914569" y="5831037"/>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89" y="5900026"/>
            <a:ext cx="554023" cy="365125"/>
          </a:xfrm>
        </p:spPr>
        <p:txBody>
          <a:bodyPr/>
          <a:lstStyle/>
          <a:p>
            <a:fld id="{BEC465A9-B1A2-479E-A28E-5DA9A01BE8C0}"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67141AF8-C73D-4D59-B4A0-760119D8B973}" type="datetimeFigureOut">
              <a:rPr lang="en-US" smtClean="0"/>
              <a:t>4/2/2013</a:t>
            </a:fld>
            <a:endParaRPr lang="en-US"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EC465A9-B1A2-479E-A28E-5DA9A01BE8C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go.osu.edu/OMK-MM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www.tutor.com/"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http://www.soarathome.org/"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www.march2success.com/"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www.ourmilitarykids.org/"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www.bgca.org/military"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www.militarychild.org/"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hyperlink" Target="http://www.mic3.net/"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www2.ed.gov/about/offices/list/oese/impactaid"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www.homefront.ohio.gov/"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8.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mailto:leonard.r.klakulak.ctr@us.army.mil"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50.jpe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hyperlink" Target="mailto:ferrari.8@osu.edu" TargetMode="External"/><Relationship Id="rId7" Type="http://schemas.openxmlformats.org/officeDocument/2006/relationships/image" Target="../media/image11.jpe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6.gif"/><Relationship Id="rId5" Type="http://schemas.openxmlformats.org/officeDocument/2006/relationships/image" Target="../media/image51.jpeg"/><Relationship Id="rId4" Type="http://schemas.openxmlformats.org/officeDocument/2006/relationships/hyperlink" Target="mailto:feldhues.2@osu.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vimeo.com/4794264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s://fbcdn-sphotos-a.akamaihd.net/hphotos-ak-snc4/38175_416025046685_176727746685_4838602_3834708_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Marker/>
                    </a14:imgEffect>
                  </a14:imgLayer>
                </a14:imgProps>
              </a:ext>
            </a:extLst>
          </a:blip>
          <a:srcRect l="3515" t="16071" r="4676" b="11584"/>
          <a:stretch/>
        </p:blipFill>
        <p:spPr bwMode="auto">
          <a:xfrm>
            <a:off x="0" y="0"/>
            <a:ext cx="9164877" cy="6858000"/>
          </a:xfrm>
          <a:prstGeom prst="rect">
            <a:avLst/>
          </a:prstGeom>
          <a:noFill/>
        </p:spPr>
      </p:pic>
      <p:sp>
        <p:nvSpPr>
          <p:cNvPr id="2" name="Title 1"/>
          <p:cNvSpPr>
            <a:spLocks noGrp="1"/>
          </p:cNvSpPr>
          <p:nvPr>
            <p:ph type="ctrTitle"/>
          </p:nvPr>
        </p:nvSpPr>
        <p:spPr>
          <a:xfrm>
            <a:off x="1676400" y="3810000"/>
            <a:ext cx="5723468" cy="1828090"/>
          </a:xfrm>
        </p:spPr>
        <p:txBody>
          <a:bodyPr>
            <a:normAutofit/>
          </a:bodyPr>
          <a:lstStyle/>
          <a:p>
            <a:pPr algn="ctr"/>
            <a:r>
              <a:rPr lang="en-US" sz="2000" dirty="0" smtClean="0"/>
              <a:t/>
            </a:r>
            <a:br>
              <a:rPr lang="en-US" sz="2000" dirty="0" smtClean="0"/>
            </a:br>
            <a:r>
              <a:rPr lang="en-US" sz="2000" dirty="0" smtClean="0"/>
              <a:t/>
            </a:r>
            <a:br>
              <a:rPr lang="en-US" sz="2000" dirty="0" smtClean="0"/>
            </a:br>
            <a:endParaRPr lang="en-US" sz="2000" dirty="0"/>
          </a:p>
        </p:txBody>
      </p:sp>
      <p:sp>
        <p:nvSpPr>
          <p:cNvPr id="3" name="Subtitle 2"/>
          <p:cNvSpPr>
            <a:spLocks noGrp="1"/>
          </p:cNvSpPr>
          <p:nvPr>
            <p:ph type="subTitle" idx="1"/>
          </p:nvPr>
        </p:nvSpPr>
        <p:spPr>
          <a:xfrm>
            <a:off x="1392477" y="2819400"/>
            <a:ext cx="6400800" cy="3276600"/>
          </a:xfrm>
        </p:spPr>
        <p:txBody>
          <a:bodyPr>
            <a:noAutofit/>
            <a:scene3d>
              <a:camera prst="orthographicFront"/>
              <a:lightRig rig="threePt" dir="t"/>
            </a:scene3d>
            <a:sp3d extrusionH="57150" contourW="12700">
              <a:bevelT h="25400" prst="softRound"/>
              <a:contourClr>
                <a:srgbClr val="AC0000"/>
              </a:contourClr>
            </a:sp3d>
          </a:bodyPr>
          <a:lstStyle/>
          <a:p>
            <a:pPr>
              <a:tabLst>
                <a:tab pos="2681288" algn="l"/>
              </a:tabLst>
            </a:pPr>
            <a:r>
              <a:rPr lang="en-US" sz="4800" dirty="0">
                <a:ln w="19050" cmpd="sng">
                  <a:solidFill>
                    <a:schemeClr val="tx2">
                      <a:lumMod val="50000"/>
                    </a:schemeClr>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Stencil" pitchFamily="82" charset="0"/>
              </a:rPr>
              <a:t>working with Military </a:t>
            </a:r>
            <a:r>
              <a:rPr lang="en-US" sz="4800" dirty="0" smtClean="0">
                <a:ln w="19050" cmpd="sng">
                  <a:solidFill>
                    <a:schemeClr val="tx2">
                      <a:lumMod val="50000"/>
                    </a:schemeClr>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Stencil" pitchFamily="82" charset="0"/>
              </a:rPr>
              <a:t>Kids:</a:t>
            </a:r>
          </a:p>
          <a:p>
            <a:pPr>
              <a:tabLst>
                <a:tab pos="2681288" algn="l"/>
              </a:tabLst>
            </a:pPr>
            <a:r>
              <a:rPr lang="en-US" sz="4800" dirty="0" smtClean="0">
                <a:ln w="19050" cmpd="sng">
                  <a:solidFill>
                    <a:schemeClr val="tx2">
                      <a:lumMod val="50000"/>
                    </a:schemeClr>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Stencil" pitchFamily="82" charset="0"/>
              </a:rPr>
              <a:t>What educators need to Know</a:t>
            </a:r>
            <a:endParaRPr lang="en-US" sz="4800" dirty="0">
              <a:ln w="19050" cmpd="sng">
                <a:solidFill>
                  <a:schemeClr val="tx2">
                    <a:lumMod val="50000"/>
                  </a:schemeClr>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Stencil" pitchFamily="8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0139">
            <a:off x="912937" y="1529378"/>
            <a:ext cx="3409829" cy="430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869053"/>
            <a:ext cx="5867400" cy="396458"/>
          </a:xfrm>
        </p:spPr>
        <p:txBody>
          <a:bodyPr>
            <a:noAutofit/>
          </a:bodyPr>
          <a:lstStyle/>
          <a:p>
            <a:r>
              <a:rPr lang="en-US" sz="2800" b="1" dirty="0" smtClean="0">
                <a:effectLst>
                  <a:outerShdw blurRad="50800" dist="38100" dir="2700000" algn="tl" rotWithShape="0">
                    <a:prstClr val="black">
                      <a:alpha val="40000"/>
                    </a:prstClr>
                  </a:outerShdw>
                </a:effectLst>
              </a:rPr>
              <a:t>Which one is the military child?</a:t>
            </a:r>
            <a:endParaRPr lang="en-US" sz="2800" b="1" dirty="0">
              <a:effectLst>
                <a:outerShdw blurRad="50800" dist="38100" dir="2700000" algn="tl" rotWithShape="0">
                  <a:prstClr val="black">
                    <a:alpha val="40000"/>
                  </a:prstClr>
                </a:outerShdw>
              </a:effectLst>
            </a:endParaRPr>
          </a:p>
        </p:txBody>
      </p:sp>
      <p:pic>
        <p:nvPicPr>
          <p:cNvPr id="7" name="Picture Placeholder 6"/>
          <p:cNvPicPr>
            <a:picLocks noGrp="1" noChangeAspect="1" noChangeArrowheads="1"/>
          </p:cNvPicPr>
          <p:nvPr>
            <p:ph type="pic" idx="1"/>
          </p:nvPr>
        </p:nvPicPr>
        <p:blipFill>
          <a:blip r:embed="rId4" cstate="print"/>
          <a:srcRect l="7328" r="7328"/>
          <a:stretch>
            <a:fillRect/>
          </a:stretch>
        </p:blipFill>
        <p:spPr bwMode="auto">
          <a:xfrm rot="178252">
            <a:off x="4992538" y="1396680"/>
            <a:ext cx="2913863" cy="4556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303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90001" y="2020987"/>
            <a:ext cx="3277431" cy="1499616"/>
          </a:xfrm>
        </p:spPr>
        <p:txBody>
          <a:bodyPr>
            <a:no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Where are Military youth in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ohio</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p:txBody>
          <a:bodyPr>
            <a:normAutofit lnSpcReduction="10000"/>
          </a:bodyPr>
          <a:lstStyle/>
          <a:p>
            <a:r>
              <a:rPr lang="en-US" b="1" dirty="0" smtClean="0"/>
              <a:t>In our backyard </a:t>
            </a:r>
            <a:r>
              <a:rPr lang="en-US" dirty="0" smtClean="0"/>
              <a:t>- Military youth are located in every county of Ohio.</a:t>
            </a:r>
          </a:p>
          <a:p>
            <a:endParaRPr lang="en-US" dirty="0"/>
          </a:p>
          <a:p>
            <a:r>
              <a:rPr lang="en-US" b="1" dirty="0" smtClean="0"/>
              <a:t>Where there are kids, there will be military kids </a:t>
            </a:r>
            <a:r>
              <a:rPr lang="en-US" dirty="0" smtClean="0"/>
              <a:t>- Areas of concentration follow the population distribution.</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547992" y="1202500"/>
            <a:ext cx="3618101" cy="468910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4495800" y="1215027"/>
            <a:ext cx="3670293" cy="4688702"/>
          </a:xfrm>
          <a:prstGeom prst="rect">
            <a:avLst/>
          </a:prstGeom>
          <a:noFill/>
          <a:ln w="9525">
            <a:noFill/>
            <a:miter lim="800000"/>
            <a:headEnd/>
            <a:tailEnd/>
          </a:ln>
        </p:spPr>
      </p:pic>
    </p:spTree>
    <p:extLst>
      <p:ext uri="{BB962C8B-B14F-4D97-AF65-F5344CB8AC3E}">
        <p14:creationId xmlns:p14="http://schemas.microsoft.com/office/powerpoint/2010/main" val="232166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711" b="8711"/>
          <a:stretch>
            <a:fillRect/>
          </a:stretch>
        </p:blipFill>
        <p:spPr/>
      </p:pic>
      <p:sp>
        <p:nvSpPr>
          <p:cNvPr id="6" name="Title 1"/>
          <p:cNvSpPr>
            <a:spLocks noGrp="1"/>
          </p:cNvSpPr>
          <p:nvPr>
            <p:ph type="title"/>
          </p:nvPr>
        </p:nvSpPr>
        <p:spPr/>
        <p:txBody>
          <a:bodyPr>
            <a:noAutofit/>
          </a:bodyPr>
          <a:lstStyle/>
          <a:p>
            <a:pPr algn="ct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What do Military Youth need?</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7" name="Text Placeholder 6"/>
          <p:cNvSpPr>
            <a:spLocks noGrp="1"/>
          </p:cNvSpPr>
          <p:nvPr>
            <p:ph type="body" sz="half" idx="2"/>
          </p:nvPr>
        </p:nvSpPr>
        <p:spPr>
          <a:xfrm rot="-60000">
            <a:off x="1153391" y="3621012"/>
            <a:ext cx="3044952" cy="2246061"/>
          </a:xfrm>
        </p:spPr>
        <p:txBody>
          <a:bodyPr>
            <a:normAutofit/>
          </a:bodyPr>
          <a:lstStyle/>
          <a:p>
            <a:r>
              <a:rPr lang="en-US" sz="3000" b="1" dirty="0" smtClean="0"/>
              <a:t>Military Kids Are Kids First!</a:t>
            </a:r>
          </a:p>
          <a:p>
            <a:r>
              <a:rPr lang="en-US" sz="2400" dirty="0" smtClean="0"/>
              <a:t>They have the same needs as all young people.</a:t>
            </a:r>
          </a:p>
          <a:p>
            <a:endParaRPr lang="en-US" dirty="0"/>
          </a:p>
          <a:p>
            <a:endParaRPr lang="en-US" dirty="0"/>
          </a:p>
          <a:p>
            <a:endParaRPr lang="en-US" dirty="0"/>
          </a:p>
        </p:txBody>
      </p:sp>
    </p:spTree>
    <p:extLst>
      <p:ext uri="{BB962C8B-B14F-4D97-AF65-F5344CB8AC3E}">
        <p14:creationId xmlns:p14="http://schemas.microsoft.com/office/powerpoint/2010/main" val="1643350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096765" y="913942"/>
            <a:ext cx="3063240" cy="2606582"/>
          </a:xfrm>
        </p:spPr>
        <p:txBody>
          <a:bodyPr>
            <a:noAutofit/>
          </a:bodyPr>
          <a:lstStyle/>
          <a:p>
            <a:pPr algn="ct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What do Military Youth need?</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7" name="Text Placeholder 6"/>
          <p:cNvSpPr>
            <a:spLocks noGrp="1"/>
          </p:cNvSpPr>
          <p:nvPr>
            <p:ph type="body" sz="half" idx="2"/>
          </p:nvPr>
        </p:nvSpPr>
        <p:spPr>
          <a:xfrm rot="-60000">
            <a:off x="1067465" y="3620484"/>
            <a:ext cx="3276101" cy="2103120"/>
          </a:xfrm>
        </p:spPr>
        <p:txBody>
          <a:bodyPr/>
          <a:lstStyle/>
          <a:p>
            <a:r>
              <a:rPr lang="en-US" sz="2800" b="1" dirty="0" smtClean="0"/>
              <a:t>Military kids have unique needs.       </a:t>
            </a:r>
            <a:r>
              <a:rPr lang="en-US" sz="2400" dirty="0" smtClean="0"/>
              <a:t>that are related to the nature and challenges of the military lifestyle.</a:t>
            </a:r>
          </a:p>
          <a:p>
            <a:endParaRPr lang="en-US" dirty="0"/>
          </a:p>
          <a:p>
            <a:endParaRPr lang="en-US" dirty="0"/>
          </a:p>
        </p:txBody>
      </p:sp>
      <p:pic>
        <p:nvPicPr>
          <p:cNvPr id="10"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374" r="6374"/>
          <a:stretch>
            <a:fillRect/>
          </a:stretch>
        </p:blipFill>
        <p:spPr/>
      </p:pic>
    </p:spTree>
    <p:extLst>
      <p:ext uri="{BB962C8B-B14F-4D97-AF65-F5344CB8AC3E}">
        <p14:creationId xmlns:p14="http://schemas.microsoft.com/office/powerpoint/2010/main" val="123094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fontScale="92500" lnSpcReduction="20000"/>
          </a:bodyPr>
          <a:lstStyle/>
          <a:p>
            <a:r>
              <a:rPr lang="en-US" sz="2400" b="1" dirty="0" smtClean="0">
                <a:latin typeface="Rockwell"/>
              </a:rPr>
              <a:t>Deployment: </a:t>
            </a:r>
          </a:p>
          <a:p>
            <a:r>
              <a:rPr lang="en-US" sz="2400" dirty="0" smtClean="0">
                <a:latin typeface="Rockwell"/>
              </a:rPr>
              <a:t>When a service member is assigned a military duty away from home and cannot be accompanied by family members.</a:t>
            </a:r>
          </a:p>
          <a:p>
            <a:endParaRPr lang="en-US" dirty="0"/>
          </a:p>
        </p:txBody>
      </p:sp>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748" r="274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rot="-60000">
            <a:off x="837631" y="2021652"/>
            <a:ext cx="3505996" cy="1499616"/>
          </a:xfrm>
        </p:spPr>
        <p:txBody>
          <a:bodyPr>
            <a:noAutofit/>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Understanding deployment</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2789816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13807" y="2020321"/>
            <a:ext cx="3505996" cy="1499616"/>
          </a:xfrm>
        </p:spPr>
        <p:txBody>
          <a:bodyPr>
            <a:noAutofit/>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Understanding deployment</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p:txBody>
          <a:bodyPr>
            <a:normAutofit fontScale="92500" lnSpcReduction="20000"/>
          </a:bodyPr>
          <a:lstStyle/>
          <a:p>
            <a:r>
              <a:rPr lang="en-US" sz="2400" b="1" dirty="0" smtClean="0">
                <a:latin typeface="Rockwell"/>
              </a:rPr>
              <a:t>Pre-Deployment: </a:t>
            </a:r>
          </a:p>
          <a:p>
            <a:r>
              <a:rPr lang="en-US" sz="2400" dirty="0" smtClean="0"/>
              <a:t>Service member receives notification of mobilization. Unit, service member, </a:t>
            </a:r>
            <a:r>
              <a:rPr lang="en-US" sz="2400" dirty="0"/>
              <a:t>and family prepare for departure. </a:t>
            </a:r>
          </a:p>
          <a:p>
            <a:endParaRPr lang="en-US" sz="2400" b="1" dirty="0" smtClean="0">
              <a:latin typeface="Rockwell"/>
            </a:endParaRPr>
          </a:p>
        </p:txBody>
      </p:sp>
      <p:pic>
        <p:nvPicPr>
          <p:cNvPr id="6" name="Picture 2" descr="https://fbcdn-sphotos-a.akamaihd.net/hphotos-ak-snc6/253418_219876658032072_110915985594807_838396_1250756_n.jpg"/>
          <p:cNvPicPr>
            <a:picLocks noGrp="1" noChangeAspect="1" noChangeArrowheads="1"/>
          </p:cNvPicPr>
          <p:nvPr>
            <p:ph type="pic" idx="1"/>
          </p:nvPr>
        </p:nvPicPr>
        <p:blipFill>
          <a:blip r:embed="rId3" cstate="print"/>
          <a:srcRect l="28613" r="28613"/>
          <a:stretch>
            <a:fillRect/>
          </a:stretch>
        </p:blipFill>
        <p:spPr bwMode="auto">
          <a:prstGeom prst="rect">
            <a:avLst/>
          </a:prstGeom>
          <a:noFill/>
        </p:spPr>
      </p:pic>
    </p:spTree>
    <p:extLst>
      <p:ext uri="{BB962C8B-B14F-4D97-AF65-F5344CB8AC3E}">
        <p14:creationId xmlns:p14="http://schemas.microsoft.com/office/powerpoint/2010/main" val="37394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13807" y="2020321"/>
            <a:ext cx="3505996" cy="1499616"/>
          </a:xfrm>
        </p:spPr>
        <p:txBody>
          <a:bodyPr>
            <a:noAutofit/>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Understanding deployment</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p:txBody>
          <a:bodyPr>
            <a:normAutofit/>
          </a:bodyPr>
          <a:lstStyle/>
          <a:p>
            <a:r>
              <a:rPr lang="en-US" sz="2400" b="1" dirty="0" smtClean="0">
                <a:latin typeface="Rockwell"/>
              </a:rPr>
              <a:t>Deployment: </a:t>
            </a:r>
          </a:p>
          <a:p>
            <a:r>
              <a:rPr lang="en-US" sz="2400" dirty="0" smtClean="0">
                <a:latin typeface="Rockwell"/>
              </a:rPr>
              <a:t>The time when the service member is away from home.</a:t>
            </a:r>
          </a:p>
          <a:p>
            <a:endParaRPr lang="en-US" sz="2400" dirty="0" smtClean="0">
              <a:latin typeface="Rockwell"/>
            </a:endParaRPr>
          </a:p>
        </p:txBody>
      </p:sp>
      <p:pic>
        <p:nvPicPr>
          <p:cNvPr id="1026" name="Picture 2" descr="https://sphotos-a.xx.fbcdn.net/hphotos-ash3/536899_567647843254950_838988464_n.jpg"/>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9976" r="2997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12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13807" y="2020321"/>
            <a:ext cx="3505996" cy="1499616"/>
          </a:xfrm>
        </p:spPr>
        <p:txBody>
          <a:bodyPr>
            <a:noAutofit/>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Understanding deployment</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p:txBody>
          <a:bodyPr>
            <a:normAutofit fontScale="92500" lnSpcReduction="10000"/>
          </a:bodyPr>
          <a:lstStyle/>
          <a:p>
            <a:r>
              <a:rPr lang="en-US" sz="2400" b="1" dirty="0" smtClean="0">
                <a:latin typeface="Rockwell"/>
              </a:rPr>
              <a:t>Post-Deployment: </a:t>
            </a:r>
          </a:p>
          <a:p>
            <a:r>
              <a:rPr lang="en-US" sz="2400" dirty="0"/>
              <a:t>Begins with the service member’s arrival back home &amp; continues as life returns to a “new normal.”</a:t>
            </a:r>
            <a:endParaRPr lang="en-US" sz="2400" b="1" dirty="0" smtClean="0">
              <a:latin typeface="Rockwell"/>
            </a:endParaRPr>
          </a:p>
        </p:txBody>
      </p:sp>
      <p:pic>
        <p:nvPicPr>
          <p:cNvPr id="6" name="Picture 2" descr="https://fbcdn-sphotos-a.akamaihd.net/hphotos-ak-snc6/271164_238175516202186_110915985594807_908275_1793553_n.jpg"/>
          <p:cNvPicPr>
            <a:picLocks noGrp="1" noChangeAspect="1" noChangeArrowheads="1"/>
          </p:cNvPicPr>
          <p:nvPr>
            <p:ph type="pic" idx="1"/>
          </p:nvPr>
        </p:nvPicPr>
        <p:blipFill>
          <a:blip r:embed="rId3" cstate="print"/>
          <a:srcRect l="28702" r="28702"/>
          <a:stretch>
            <a:fillRect/>
          </a:stretch>
        </p:blipFill>
        <p:spPr bwMode="auto">
          <a:prstGeom prst="rect">
            <a:avLst/>
          </a:prstGeom>
          <a:noFill/>
        </p:spPr>
      </p:pic>
    </p:spTree>
    <p:extLst>
      <p:ext uri="{BB962C8B-B14F-4D97-AF65-F5344CB8AC3E}">
        <p14:creationId xmlns:p14="http://schemas.microsoft.com/office/powerpoint/2010/main" val="4256753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Coping with Change</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5" name="Text Placeholder 4"/>
          <p:cNvSpPr>
            <a:spLocks noGrp="1"/>
          </p:cNvSpPr>
          <p:nvPr>
            <p:ph type="body" sz="half" idx="2"/>
          </p:nvPr>
        </p:nvSpPr>
        <p:spPr>
          <a:xfrm rot="-60000">
            <a:off x="1153573" y="3621011"/>
            <a:ext cx="3044952" cy="2266935"/>
          </a:xfrm>
        </p:spPr>
        <p:txBody>
          <a:bodyPr>
            <a:normAutofit fontScale="77500" lnSpcReduction="20000"/>
          </a:bodyPr>
          <a:lstStyle/>
          <a:p>
            <a:r>
              <a:rPr lang="en-US" sz="3000" dirty="0" smtClean="0">
                <a:latin typeface="Rockwell" pitchFamily="18" charset="0"/>
              </a:rPr>
              <a:t>Deployment is about coping with change.</a:t>
            </a:r>
          </a:p>
          <a:p>
            <a:endParaRPr lang="en-US" sz="3000" dirty="0">
              <a:latin typeface="Rockwell" pitchFamily="18" charset="0"/>
            </a:endParaRPr>
          </a:p>
          <a:p>
            <a:r>
              <a:rPr lang="en-US" sz="2300" i="1" dirty="0" smtClean="0">
                <a:latin typeface="Rockwell" pitchFamily="18" charset="0"/>
              </a:rPr>
              <a:t>“I </a:t>
            </a:r>
            <a:r>
              <a:rPr lang="en-US" sz="2300" i="1" dirty="0">
                <a:latin typeface="Rockwell" pitchFamily="18" charset="0"/>
              </a:rPr>
              <a:t>was pretty </a:t>
            </a:r>
            <a:r>
              <a:rPr lang="en-US" sz="2300" i="1" dirty="0" smtClean="0">
                <a:latin typeface="Rockwell" pitchFamily="18" charset="0"/>
              </a:rPr>
              <a:t>devastated.         I </a:t>
            </a:r>
            <a:r>
              <a:rPr lang="en-US" sz="2300" i="1" dirty="0">
                <a:latin typeface="Rockwell" pitchFamily="18" charset="0"/>
              </a:rPr>
              <a:t>didn’t know what to do or where to </a:t>
            </a:r>
            <a:r>
              <a:rPr lang="en-US" sz="2300" i="1" dirty="0" smtClean="0">
                <a:latin typeface="Rockwell" pitchFamily="18" charset="0"/>
              </a:rPr>
              <a:t>go.”</a:t>
            </a:r>
          </a:p>
          <a:p>
            <a:endParaRPr lang="en-US" sz="1800" i="1" dirty="0" smtClean="0">
              <a:latin typeface="Rockwell" pitchFamily="18" charset="0"/>
            </a:endParaRPr>
          </a:p>
          <a:p>
            <a:r>
              <a:rPr lang="en-US" sz="2300" dirty="0" smtClean="0">
                <a:latin typeface="Rockwell" pitchFamily="18" charset="0"/>
              </a:rPr>
              <a:t>Military teen</a:t>
            </a:r>
            <a:endParaRPr lang="en-US" sz="2300" dirty="0">
              <a:latin typeface="Rockwell" pitchFamily="18" charset="0"/>
            </a:endParaRPr>
          </a:p>
        </p:txBody>
      </p:sp>
      <p:pic>
        <p:nvPicPr>
          <p:cNvPr id="8" name="Picture 2" descr="IMG_9027"/>
          <p:cNvPicPr>
            <a:picLocks noGrp="1" noChangeAspect="1" noChangeArrowheads="1"/>
          </p:cNvPicPr>
          <p:nvPr>
            <p:ph type="pic" idx="1"/>
          </p:nvPr>
        </p:nvPicPr>
        <p:blipFill>
          <a:blip r:embed="rId3" cstate="print"/>
          <a:srcRect l="25936" r="25936"/>
          <a:stretch>
            <a:fillRect/>
          </a:stretch>
        </p:blipFill>
        <p:spPr bwMode="auto">
          <a:prstGeom prst="rect">
            <a:avLst/>
          </a:prstGeom>
          <a:noFill/>
          <a:ln w="9525" algn="in">
            <a:noFill/>
            <a:miter lim="800000"/>
            <a:headEnd/>
            <a:tailEnd/>
          </a:ln>
          <a:effec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17827"/>
            <a:ext cx="327342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552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Change creates Stress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5" name="Text Placeholder 4"/>
          <p:cNvSpPr>
            <a:spLocks noGrp="1"/>
          </p:cNvSpPr>
          <p:nvPr>
            <p:ph type="body" sz="half" idx="2"/>
          </p:nvPr>
        </p:nvSpPr>
        <p:spPr>
          <a:xfrm rot="-60000">
            <a:off x="1153573" y="3621011"/>
            <a:ext cx="3044952" cy="2266935"/>
          </a:xfrm>
        </p:spPr>
        <p:txBody>
          <a:bodyPr>
            <a:normAutofit/>
          </a:bodyPr>
          <a:lstStyle/>
          <a:p>
            <a:r>
              <a:rPr lang="en-US" sz="2000" i="1" dirty="0" smtClean="0"/>
              <a:t>“This camp </a:t>
            </a:r>
            <a:r>
              <a:rPr lang="en-US" sz="2000" i="1" dirty="0"/>
              <a:t>gave them a few days to forget all of the worries of being a kid whose daddy is deployed</a:t>
            </a:r>
            <a:r>
              <a:rPr lang="en-US" sz="2000" i="1" dirty="0" smtClean="0"/>
              <a:t>.”</a:t>
            </a:r>
          </a:p>
          <a:p>
            <a:endParaRPr lang="en-US" sz="1800" i="1" dirty="0"/>
          </a:p>
          <a:p>
            <a:r>
              <a:rPr lang="en-US" sz="1800" dirty="0" smtClean="0">
                <a:latin typeface="Rockwell" pitchFamily="18" charset="0"/>
              </a:rPr>
              <a:t>Parent of two military kid campers</a:t>
            </a:r>
            <a:endParaRPr lang="en-US" sz="1800" dirty="0">
              <a:latin typeface="Rockwell" pitchFamily="18" charset="0"/>
            </a:endParaRPr>
          </a:p>
          <a:p>
            <a:endParaRPr lang="en-US" sz="1800" dirty="0">
              <a:latin typeface="Rockwell" pitchFamily="18" charset="0"/>
            </a:endParaRP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8693" r="28693"/>
          <a:stretch>
            <a:fillRect/>
          </a:stretch>
        </p:blipFill>
        <p:spPr/>
      </p:pic>
    </p:spTree>
    <p:extLst>
      <p:ext uri="{BB962C8B-B14F-4D97-AF65-F5344CB8AC3E}">
        <p14:creationId xmlns:p14="http://schemas.microsoft.com/office/powerpoint/2010/main" val="2101078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idx="1"/>
          </p:nvPr>
        </p:nvSpPr>
        <p:spPr>
          <a:xfrm rot="60000">
            <a:off x="4910163" y="1236428"/>
            <a:ext cx="2913863" cy="4539412"/>
          </a:xfrm>
        </p:spPr>
      </p:sp>
      <p:sp>
        <p:nvSpPr>
          <p:cNvPr id="2" name="Title 1"/>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Who we are</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3" name="Content Placeholder 2"/>
          <p:cNvSpPr>
            <a:spLocks noGrp="1"/>
          </p:cNvSpPr>
          <p:nvPr>
            <p:ph type="body" sz="half" idx="2"/>
          </p:nvPr>
        </p:nvSpPr>
        <p:spPr>
          <a:xfrm rot="-60000">
            <a:off x="994527" y="3619948"/>
            <a:ext cx="3352288" cy="2477129"/>
          </a:xfrm>
        </p:spPr>
        <p:txBody>
          <a:bodyPr>
            <a:normAutofit fontScale="92500" lnSpcReduction="10000"/>
          </a:bodyPr>
          <a:lstStyle/>
          <a:p>
            <a:r>
              <a:rPr lang="en-US" sz="1900" b="1" dirty="0"/>
              <a:t>Operation: Military Kids (OMK</a:t>
            </a:r>
            <a:r>
              <a:rPr lang="en-US" sz="1900" dirty="0"/>
              <a:t>) </a:t>
            </a:r>
            <a:endParaRPr lang="en-US" sz="1900" dirty="0" smtClean="0"/>
          </a:p>
          <a:p>
            <a:endParaRPr lang="en-US" sz="1800" b="1" dirty="0"/>
          </a:p>
          <a:p>
            <a:r>
              <a:rPr lang="en-US" sz="1900" b="1" dirty="0" smtClean="0"/>
              <a:t>Ohio National Guard (ONG)</a:t>
            </a:r>
          </a:p>
          <a:p>
            <a:r>
              <a:rPr lang="en-US" dirty="0" smtClean="0"/>
              <a:t>ONG Youth Program is part of Family Readiness and Warrior Support</a:t>
            </a:r>
          </a:p>
          <a:p>
            <a:endParaRPr lang="en-US" dirty="0" smtClean="0"/>
          </a:p>
          <a:p>
            <a:r>
              <a:rPr lang="en-US" sz="1900" b="1" dirty="0" smtClean="0"/>
              <a:t>Ohio 4-H</a:t>
            </a:r>
          </a:p>
          <a:p>
            <a:r>
              <a:rPr lang="en-US" dirty="0" smtClean="0"/>
              <a:t>OMK is part of Ohio State University’s 4-H Youth Development program</a:t>
            </a:r>
          </a:p>
          <a:p>
            <a:endParaRPr lang="en-US" dirty="0"/>
          </a:p>
          <a:p>
            <a:endParaRPr lang="en-US" dirty="0" smtClean="0"/>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6854">
            <a:off x="4416190" y="2270509"/>
            <a:ext cx="3309975" cy="2316983"/>
          </a:xfrm>
          <a:prstGeom prst="rect">
            <a:avLst/>
          </a:prstGeom>
        </p:spPr>
      </p:pic>
    </p:spTree>
    <p:extLst>
      <p:ext uri="{BB962C8B-B14F-4D97-AF65-F5344CB8AC3E}">
        <p14:creationId xmlns:p14="http://schemas.microsoft.com/office/powerpoint/2010/main" val="36540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Change can be Positive!</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5" name="Text Placeholder 4"/>
          <p:cNvSpPr>
            <a:spLocks noGrp="1"/>
          </p:cNvSpPr>
          <p:nvPr>
            <p:ph type="body" sz="half" idx="2"/>
          </p:nvPr>
        </p:nvSpPr>
        <p:spPr>
          <a:xfrm rot="-60000">
            <a:off x="1156039" y="3619746"/>
            <a:ext cx="3187438" cy="2550815"/>
          </a:xfrm>
        </p:spPr>
        <p:txBody>
          <a:bodyPr>
            <a:normAutofit fontScale="92500" lnSpcReduction="20000"/>
          </a:bodyPr>
          <a:lstStyle/>
          <a:p>
            <a:r>
              <a:rPr lang="en-US" sz="2200" i="1" dirty="0" smtClean="0"/>
              <a:t>“Our </a:t>
            </a:r>
            <a:r>
              <a:rPr lang="en-US" sz="2200" i="1" dirty="0"/>
              <a:t>boys have learned &amp; experienced so much at </a:t>
            </a:r>
            <a:r>
              <a:rPr lang="en-US" sz="2200" i="1" dirty="0" smtClean="0"/>
              <a:t>camp &amp; </a:t>
            </a:r>
            <a:r>
              <a:rPr lang="en-US" sz="2200" i="1" dirty="0"/>
              <a:t>we love what they come home to share with us. After 3 year-long deployments </a:t>
            </a:r>
            <a:r>
              <a:rPr lang="en-US" sz="2200" i="1" dirty="0" smtClean="0"/>
              <a:t>within </a:t>
            </a:r>
            <a:r>
              <a:rPr lang="en-US" sz="2200" i="1" dirty="0"/>
              <a:t>7 </a:t>
            </a:r>
            <a:r>
              <a:rPr lang="en-US" sz="2200" i="1" dirty="0" smtClean="0"/>
              <a:t>years, </a:t>
            </a:r>
            <a:r>
              <a:rPr lang="en-US" sz="2200" i="1" dirty="0"/>
              <a:t>we know we've got </a:t>
            </a:r>
            <a:r>
              <a:rPr lang="en-US" sz="2200" i="1" dirty="0" smtClean="0"/>
              <a:t>GRIT!”</a:t>
            </a:r>
          </a:p>
          <a:p>
            <a:endParaRPr lang="en-US" sz="1800" dirty="0">
              <a:latin typeface="Rockwell" pitchFamily="18" charset="0"/>
            </a:endParaRPr>
          </a:p>
          <a:p>
            <a:r>
              <a:rPr lang="en-US" sz="1800" dirty="0" smtClean="0">
                <a:latin typeface="Rockwell" pitchFamily="18" charset="0"/>
              </a:rPr>
              <a:t>Army National Guard spouse and parent of 2 military teens</a:t>
            </a:r>
            <a:endParaRPr lang="en-US" sz="1800" dirty="0">
              <a:latin typeface="Rockwell" pitchFamily="18" charset="0"/>
            </a:endParaRPr>
          </a:p>
        </p:txBody>
      </p:sp>
      <p:pic>
        <p:nvPicPr>
          <p:cNvPr id="4" name="Picture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940" r="25940"/>
          <a:stretch>
            <a:fillRect/>
          </a:stretch>
        </p:blipFill>
        <p:spPr/>
      </p:pic>
    </p:spTree>
    <p:extLst>
      <p:ext uri="{BB962C8B-B14F-4D97-AF65-F5344CB8AC3E}">
        <p14:creationId xmlns:p14="http://schemas.microsoft.com/office/powerpoint/2010/main" val="2884838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Autofit/>
          </a:bodyPr>
          <a:lstStyle/>
          <a:p>
            <a:r>
              <a:rPr lang="en-US" sz="5400" dirty="0" smtClean="0">
                <a:latin typeface="Calibri" pitchFamily="34" charset="0"/>
              </a:rPr>
              <a:t>What Can We Do?</a:t>
            </a:r>
            <a:endParaRPr lang="en-US" sz="5400" dirty="0">
              <a:latin typeface="Calibri" pitchFamily="34" charset="0"/>
            </a:endParaRPr>
          </a:p>
        </p:txBody>
      </p:sp>
      <p:pic>
        <p:nvPicPr>
          <p:cNvPr id="6" name="Picture 2" descr="https://fbcdn-sphotos-a.akamaihd.net/hphotos-ak-ash2/38632_416024996685_176727746685_4838599_8354611_n.jpg"/>
          <p:cNvPicPr>
            <a:picLocks noGrp="1" noChangeAspect="1" noChangeArrowheads="1"/>
          </p:cNvPicPr>
          <p:nvPr>
            <p:ph type="pic" idx="1"/>
          </p:nvPr>
        </p:nvPicPr>
        <p:blipFill>
          <a:blip r:embed="rId3" cstate="print"/>
          <a:srcRect l="25940" r="25940"/>
          <a:stretch>
            <a:fillRect/>
          </a:stretch>
        </p:blipFill>
        <p:spPr bwMode="auto">
          <a:prstGeom prst="rect">
            <a:avLst/>
          </a:prstGeom>
          <a:noFill/>
        </p:spPr>
      </p:pic>
      <p:sp>
        <p:nvSpPr>
          <p:cNvPr id="7" name="Title 2"/>
          <p:cNvSpPr txBox="1">
            <a:spLocks/>
          </p:cNvSpPr>
          <p:nvPr/>
        </p:nvSpPr>
        <p:spPr>
          <a:xfrm rot="-60000">
            <a:off x="1254191" y="1371835"/>
            <a:ext cx="3063240" cy="2030589"/>
          </a:xfrm>
          <a:prstGeom prst="rect">
            <a:avLst/>
          </a:prstGeom>
        </p:spPr>
        <p:txBody>
          <a:bodyPr vert="horz" lIns="91440" tIns="45720" rIns="91440" bIns="45720" rtlCol="0" anchor="b">
            <a:noAutofit/>
          </a:bodyPr>
          <a:lstStyle>
            <a:lvl1pPr algn="ctr" defTabSz="914400" rtl="0" eaLnBrk="1" latinLnBrk="0" hangingPunct="1">
              <a:spcBef>
                <a:spcPct val="0"/>
              </a:spcBef>
              <a:buNone/>
              <a:defRPr sz="24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So What?</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43454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839599" y="3382517"/>
            <a:ext cx="3429808" cy="2790103"/>
          </a:xfrm>
        </p:spPr>
        <p:txBody>
          <a:bodyPr>
            <a:normAutofit fontScale="25000" lnSpcReduction="20000"/>
          </a:bodyPr>
          <a:lstStyle/>
          <a:p>
            <a:r>
              <a:rPr lang="en-US" sz="5600" dirty="0"/>
              <a:t> </a:t>
            </a:r>
          </a:p>
          <a:p>
            <a:r>
              <a:rPr lang="en-US" sz="5600" dirty="0"/>
              <a:t>1</a:t>
            </a:r>
            <a:r>
              <a:rPr lang="en-US" sz="6400" dirty="0"/>
              <a:t>. </a:t>
            </a:r>
            <a:r>
              <a:rPr lang="en-US" sz="6400" dirty="0" smtClean="0"/>
              <a:t>Get youth </a:t>
            </a:r>
            <a:r>
              <a:rPr lang="en-US" sz="6400" dirty="0"/>
              <a:t>involved in social support </a:t>
            </a:r>
            <a:r>
              <a:rPr lang="en-US" sz="6400" dirty="0" smtClean="0"/>
              <a:t>networks.</a:t>
            </a:r>
          </a:p>
          <a:p>
            <a:endParaRPr lang="en-US" sz="6400" dirty="0"/>
          </a:p>
          <a:p>
            <a:r>
              <a:rPr lang="en-US" sz="6400" dirty="0" smtClean="0"/>
              <a:t>2.  Encourage youth </a:t>
            </a:r>
            <a:r>
              <a:rPr lang="en-US" sz="6400" dirty="0"/>
              <a:t>to learn new life skills</a:t>
            </a:r>
            <a:r>
              <a:rPr lang="en-US" sz="6400" dirty="0" smtClean="0"/>
              <a:t>.</a:t>
            </a:r>
          </a:p>
          <a:p>
            <a:pPr marL="342900" indent="-342900">
              <a:buAutoNum type="arabicPeriod" startAt="2"/>
            </a:pPr>
            <a:endParaRPr lang="en-US" sz="6400" dirty="0"/>
          </a:p>
          <a:p>
            <a:r>
              <a:rPr lang="en-US" sz="6400" dirty="0"/>
              <a:t>3. </a:t>
            </a:r>
            <a:r>
              <a:rPr lang="en-US" sz="6400" dirty="0" smtClean="0"/>
              <a:t>Teach </a:t>
            </a:r>
            <a:r>
              <a:rPr lang="en-US" sz="6400" dirty="0"/>
              <a:t>youth to express stress and emotions in a healthy manner</a:t>
            </a:r>
            <a:r>
              <a:rPr lang="en-US" sz="6400" dirty="0" smtClean="0"/>
              <a:t>.</a:t>
            </a:r>
          </a:p>
          <a:p>
            <a:endParaRPr lang="en-US" sz="6400" dirty="0"/>
          </a:p>
          <a:p>
            <a:r>
              <a:rPr lang="en-US" sz="6400" dirty="0"/>
              <a:t>4. </a:t>
            </a:r>
            <a:r>
              <a:rPr lang="en-US" sz="6400" dirty="0" smtClean="0"/>
              <a:t>Promote </a:t>
            </a:r>
            <a:r>
              <a:rPr lang="en-US" sz="6400" dirty="0"/>
              <a:t>the importance of doing fun activities.</a:t>
            </a:r>
          </a:p>
          <a:p>
            <a:r>
              <a:rPr lang="en-US" sz="6400" dirty="0"/>
              <a:t> </a:t>
            </a:r>
          </a:p>
          <a:p>
            <a:endParaRPr lang="en-US" dirty="0"/>
          </a:p>
        </p:txBody>
      </p:sp>
      <p:sp>
        <p:nvSpPr>
          <p:cNvPr id="6" name="Title 1"/>
          <p:cNvSpPr>
            <a:spLocks noGrp="1"/>
          </p:cNvSpPr>
          <p:nvPr>
            <p:ph type="title"/>
          </p:nvPr>
        </p:nvSpPr>
        <p:spPr>
          <a:xfrm rot="-60000">
            <a:off x="1108976" y="2020042"/>
            <a:ext cx="3064827" cy="1503037"/>
          </a:xfrm>
        </p:spPr>
        <p:txBody>
          <a:bodyPr>
            <a:no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What can we do to Help YOUTH TO navigate these changes?</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226" r="7226"/>
          <a:stretch>
            <a:fillRect/>
          </a:stretch>
        </p:blipFill>
        <p:spPr>
          <a:xfrm rot="60000">
            <a:off x="4898615" y="1207272"/>
            <a:ext cx="2913863" cy="4539412"/>
          </a:xfrm>
        </p:spPr>
      </p:pic>
    </p:spTree>
    <p:extLst>
      <p:ext uri="{BB962C8B-B14F-4D97-AF65-F5344CB8AC3E}">
        <p14:creationId xmlns:p14="http://schemas.microsoft.com/office/powerpoint/2010/main" val="1460317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175124" y="1474261"/>
            <a:ext cx="3064827" cy="3708118"/>
          </a:xfrm>
        </p:spPr>
        <p:txBody>
          <a:bodyPr>
            <a:noAutofit/>
          </a:bodyP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How </a:t>
            </a:r>
            <a:b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b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do we identify Military Youth?</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p:txBody>
          <a:bodyPr/>
          <a:lstStyle/>
          <a:p>
            <a:endParaRPr lang="en-US" sz="2400" dirty="0" smtClean="0"/>
          </a:p>
          <a:p>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1073390"/>
            <a:ext cx="3200400" cy="471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025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Opportunities to promote and identify</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226" r="7226"/>
          <a:stretch>
            <a:fillRect/>
          </a:stretch>
        </p:blipFill>
        <p:spPr/>
      </p:pic>
      <p:sp>
        <p:nvSpPr>
          <p:cNvPr id="3" name="Content Placeholder 2"/>
          <p:cNvSpPr>
            <a:spLocks noGrp="1"/>
          </p:cNvSpPr>
          <p:nvPr>
            <p:ph type="body" sz="half" idx="2"/>
          </p:nvPr>
        </p:nvSpPr>
        <p:spPr>
          <a:xfrm rot="-60000">
            <a:off x="992542" y="3622416"/>
            <a:ext cx="3207144" cy="2398438"/>
          </a:xfrm>
        </p:spPr>
        <p:txBody>
          <a:bodyPr>
            <a:noAutofit/>
          </a:bodyPr>
          <a:lstStyle/>
          <a:p>
            <a:r>
              <a:rPr lang="en-US" sz="2000" dirty="0" smtClean="0"/>
              <a:t>Month of the Military Child (April)</a:t>
            </a:r>
          </a:p>
          <a:p>
            <a:r>
              <a:rPr lang="en-US" sz="2000" dirty="0" smtClean="0">
                <a:hlinkClick r:id="rId4"/>
              </a:rPr>
              <a:t>go.osu.edu/OMK-MMC </a:t>
            </a:r>
            <a:r>
              <a:rPr lang="en-US" sz="2000" dirty="0" smtClean="0"/>
              <a:t> </a:t>
            </a:r>
          </a:p>
          <a:p>
            <a:r>
              <a:rPr lang="en-US" sz="2000" dirty="0"/>
              <a:t>Month of the Military Family (November)</a:t>
            </a:r>
          </a:p>
          <a:p>
            <a:r>
              <a:rPr lang="en-US" sz="2000" dirty="0" smtClean="0"/>
              <a:t>Memorial Day</a:t>
            </a:r>
          </a:p>
          <a:p>
            <a:r>
              <a:rPr lang="en-US" sz="2000" dirty="0" smtClean="0"/>
              <a:t>Veterans Day</a:t>
            </a:r>
          </a:p>
        </p:txBody>
      </p:sp>
    </p:spTree>
    <p:extLst>
      <p:ext uri="{BB962C8B-B14F-4D97-AF65-F5344CB8AC3E}">
        <p14:creationId xmlns:p14="http://schemas.microsoft.com/office/powerpoint/2010/main" val="346824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086719" y="1371264"/>
            <a:ext cx="3063240" cy="1906039"/>
          </a:xfrm>
        </p:spPr>
        <p:txBody>
          <a:bodyPr>
            <a:noAutofit/>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Military Child </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“Tool Kits”</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a:xfrm rot="-60000">
            <a:off x="1065720" y="3429810"/>
            <a:ext cx="3132285" cy="2590405"/>
          </a:xfrm>
        </p:spPr>
        <p:txBody>
          <a:bodyPr>
            <a:noAutofit/>
          </a:bodyPr>
          <a:lstStyle/>
          <a:p>
            <a:r>
              <a:rPr lang="en-US" b="1" dirty="0" smtClean="0"/>
              <a:t>Information Packets </a:t>
            </a:r>
            <a:r>
              <a:rPr lang="en-US" b="1" dirty="0"/>
              <a:t>T</a:t>
            </a:r>
            <a:r>
              <a:rPr lang="en-US" b="1" dirty="0" smtClean="0"/>
              <a:t>hat Include:</a:t>
            </a:r>
          </a:p>
          <a:p>
            <a:r>
              <a:rPr lang="en-US" dirty="0" smtClean="0"/>
              <a:t>Resources</a:t>
            </a:r>
          </a:p>
          <a:p>
            <a:r>
              <a:rPr lang="en-US" dirty="0" smtClean="0"/>
              <a:t>Educational Material</a:t>
            </a:r>
          </a:p>
          <a:p>
            <a:r>
              <a:rPr lang="en-US" dirty="0" smtClean="0"/>
              <a:t>Contacts</a:t>
            </a:r>
          </a:p>
          <a:p>
            <a:r>
              <a:rPr lang="en-US" dirty="0" smtClean="0"/>
              <a:t>Checklists</a:t>
            </a:r>
          </a:p>
          <a:p>
            <a:endParaRPr lang="en-US" dirty="0" smtClean="0"/>
          </a:p>
          <a:p>
            <a:r>
              <a:rPr lang="en-US" b="1" dirty="0" smtClean="0"/>
              <a:t>Customized for Target Audiences:</a:t>
            </a:r>
          </a:p>
          <a:p>
            <a:r>
              <a:rPr lang="en-US" dirty="0" smtClean="0"/>
              <a:t>Parents – Students --- Schools</a:t>
            </a:r>
            <a:endParaRPr lang="en-US" dirty="0"/>
          </a:p>
        </p:txBody>
      </p:sp>
      <p:sp>
        <p:nvSpPr>
          <p:cNvPr id="3" name="Content Placeholder 2"/>
          <p:cNvSpPr>
            <a:spLocks noGrp="1"/>
          </p:cNvSpPr>
          <p:nvPr>
            <p:ph idx="4294967295"/>
          </p:nvPr>
        </p:nvSpPr>
        <p:spPr>
          <a:xfrm rot="60000">
            <a:off x="6122988" y="1150938"/>
            <a:ext cx="3021012" cy="4625975"/>
          </a:xfrm>
        </p:spPr>
        <p:txBody>
          <a:bodyPr>
            <a:normAutofit/>
          </a:bodyPr>
          <a:lstStyle/>
          <a:p>
            <a:pPr>
              <a:buNone/>
            </a:pPr>
            <a:endParaRPr lang="en-US" dirty="0" smtClean="0"/>
          </a:p>
          <a:p>
            <a:pPr>
              <a:buNone/>
            </a:pPr>
            <a:r>
              <a:rPr lang="en-US" sz="2000" dirty="0" smtClean="0"/>
              <a:t>. </a:t>
            </a:r>
          </a:p>
          <a:p>
            <a:endParaRPr lang="en-US"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049" r="7049"/>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3399" r="23399"/>
          <a:stretch>
            <a:fillRect/>
          </a:stretch>
        </p:blipFill>
        <p:spPr/>
      </p:pic>
      <p:sp>
        <p:nvSpPr>
          <p:cNvPr id="4" name="Text Placeholder 3"/>
          <p:cNvSpPr>
            <a:spLocks noGrp="1"/>
          </p:cNvSpPr>
          <p:nvPr>
            <p:ph type="body" sz="half" idx="2"/>
          </p:nvPr>
        </p:nvSpPr>
        <p:spPr>
          <a:xfrm rot="-60000">
            <a:off x="1063604" y="4447556"/>
            <a:ext cx="3218052" cy="1648172"/>
          </a:xfrm>
        </p:spPr>
        <p:txBody>
          <a:bodyPr>
            <a:noAutofit/>
          </a:bodyPr>
          <a:lstStyle/>
          <a:p>
            <a:r>
              <a:rPr lang="en-US" sz="2000" dirty="0" smtClean="0"/>
              <a:t>Opportunity </a:t>
            </a:r>
            <a:r>
              <a:rPr lang="en-US" sz="2000" dirty="0"/>
              <a:t>to gain valuable leadership, </a:t>
            </a:r>
            <a:r>
              <a:rPr lang="en-US" sz="2000" dirty="0" smtClean="0"/>
              <a:t>research</a:t>
            </a:r>
            <a:r>
              <a:rPr lang="en-US" sz="2000" dirty="0"/>
              <a:t>, organization, technology, public </a:t>
            </a:r>
            <a:r>
              <a:rPr lang="en-US" sz="2000" dirty="0" smtClean="0"/>
              <a:t>speaking, </a:t>
            </a:r>
            <a:r>
              <a:rPr lang="en-US" sz="2000" dirty="0"/>
              <a:t>and presentation </a:t>
            </a:r>
            <a:r>
              <a:rPr lang="en-US" sz="2000" dirty="0" smtClean="0"/>
              <a:t>skills</a:t>
            </a:r>
            <a:endParaRPr lang="en-US" sz="2000" dirty="0"/>
          </a:p>
        </p:txBody>
      </p:sp>
      <p:sp>
        <p:nvSpPr>
          <p:cNvPr id="6" name="Title 1"/>
          <p:cNvSpPr>
            <a:spLocks noGrp="1"/>
          </p:cNvSpPr>
          <p:nvPr>
            <p:ph type="title"/>
          </p:nvPr>
        </p:nvSpPr>
        <p:spPr>
          <a:xfrm rot="-60000">
            <a:off x="911904" y="944869"/>
            <a:ext cx="3504665" cy="1499616"/>
          </a:xfrm>
        </p:spPr>
        <p:txBody>
          <a:bodyPr>
            <a:no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Speak out for military kids </a:t>
            </a:r>
            <a:b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b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Youth Groups</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7" name="Text Placeholder 4"/>
          <p:cNvSpPr txBox="1">
            <a:spLocks/>
          </p:cNvSpPr>
          <p:nvPr/>
        </p:nvSpPr>
        <p:spPr>
          <a:xfrm rot="-60000">
            <a:off x="1058669" y="2390083"/>
            <a:ext cx="3211136" cy="1800233"/>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Clr>
                <a:schemeClr val="accent2"/>
              </a:buClr>
              <a:buSzPct val="85000"/>
              <a:buFont typeface="Brush Script MT" pitchFamily="66" charset="0"/>
              <a:buNone/>
              <a:defRPr sz="1600" kern="1200">
                <a:solidFill>
                  <a:schemeClr val="tx1"/>
                </a:solidFill>
                <a:latin typeface="+mn-lt"/>
                <a:ea typeface="+mn-ea"/>
                <a:cs typeface="+mn-cs"/>
              </a:defRPr>
            </a:lvl1pPr>
            <a:lvl2pPr marL="457200" indent="0" algn="l" defTabSz="914400" rtl="0" eaLnBrk="1" latinLnBrk="0" hangingPunct="1">
              <a:spcBef>
                <a:spcPct val="20000"/>
              </a:spcBef>
              <a:buClr>
                <a:schemeClr val="accent2"/>
              </a:buClr>
              <a:buSzPct val="85000"/>
              <a:buFont typeface="Brush Script MT" pitchFamily="66" charset="0"/>
              <a:buNone/>
              <a:defRPr sz="1200" kern="1200">
                <a:solidFill>
                  <a:schemeClr val="tx1"/>
                </a:solidFill>
                <a:latin typeface="+mn-lt"/>
                <a:ea typeface="+mn-ea"/>
                <a:cs typeface="+mn-cs"/>
              </a:defRPr>
            </a:lvl2pPr>
            <a:lvl3pPr marL="914400" indent="0" algn="l" defTabSz="914400" rtl="0" eaLnBrk="1" latinLnBrk="0" hangingPunct="1">
              <a:spcBef>
                <a:spcPct val="20000"/>
              </a:spcBef>
              <a:buClr>
                <a:schemeClr val="accent2"/>
              </a:buClr>
              <a:buSzPct val="85000"/>
              <a:buFont typeface="Brush Script MT" pitchFamily="66" charset="0"/>
              <a:buNone/>
              <a:defRPr sz="1000" kern="1200">
                <a:solidFill>
                  <a:schemeClr val="tx1"/>
                </a:solidFill>
                <a:latin typeface="+mn-lt"/>
                <a:ea typeface="+mn-ea"/>
                <a:cs typeface="+mn-cs"/>
              </a:defRPr>
            </a:lvl3pPr>
            <a:lvl4pPr marL="13716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4pPr>
            <a:lvl5pPr marL="18288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5pPr>
            <a:lvl6pPr marL="22860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6pPr>
            <a:lvl7pPr marL="27432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accent2"/>
              </a:buClr>
              <a:buSzPct val="85000"/>
              <a:buFont typeface="Brush Script MT" pitchFamily="66" charset="0"/>
              <a:buNone/>
              <a:defRPr sz="900" kern="1200">
                <a:solidFill>
                  <a:schemeClr val="tx1"/>
                </a:solidFill>
                <a:latin typeface="+mn-lt"/>
                <a:ea typeface="+mn-ea"/>
                <a:cs typeface="+mn-cs"/>
              </a:defRPr>
            </a:lvl9pPr>
          </a:lstStyle>
          <a:p>
            <a:r>
              <a:rPr lang="en-US" sz="2000" dirty="0" smtClean="0"/>
              <a:t>Military and non-military youth can help to generate community awareness of issues faced by military youth when a parent is in the deployment cycle</a:t>
            </a:r>
            <a:endParaRPr lang="en-US" sz="2000" dirty="0"/>
          </a:p>
        </p:txBody>
      </p:sp>
    </p:spTree>
    <p:extLst>
      <p:ext uri="{BB962C8B-B14F-4D97-AF65-F5344CB8AC3E}">
        <p14:creationId xmlns:p14="http://schemas.microsoft.com/office/powerpoint/2010/main" val="2126913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3" name="Content Placeholder 2"/>
          <p:cNvSpPr>
            <a:spLocks noGrp="1"/>
          </p:cNvSpPr>
          <p:nvPr>
            <p:ph idx="1"/>
          </p:nvPr>
        </p:nvSpPr>
        <p:spPr>
          <a:xfrm rot="60000">
            <a:off x="4869738" y="2007259"/>
            <a:ext cx="3020792" cy="3953527"/>
          </a:xfrm>
        </p:spPr>
        <p:txBody>
          <a:bodyPr>
            <a:normAutofit/>
          </a:bodyPr>
          <a:lstStyle/>
          <a:p>
            <a:r>
              <a:rPr lang="en-US" dirty="0" smtClean="0"/>
              <a:t>On-line</a:t>
            </a:r>
            <a:r>
              <a:rPr lang="en-US" dirty="0"/>
              <a:t>, live, one-to-one tutoring service </a:t>
            </a:r>
            <a:r>
              <a:rPr lang="en-US" dirty="0" smtClean="0"/>
              <a:t>for: </a:t>
            </a:r>
          </a:p>
          <a:p>
            <a:pPr lvl="1"/>
            <a:r>
              <a:rPr lang="en-US" dirty="0" smtClean="0"/>
              <a:t>homework help </a:t>
            </a:r>
          </a:p>
          <a:p>
            <a:pPr lvl="1"/>
            <a:r>
              <a:rPr lang="en-US" dirty="0" smtClean="0"/>
              <a:t>specialized subjects</a:t>
            </a:r>
          </a:p>
          <a:p>
            <a:pPr lvl="1"/>
            <a:r>
              <a:rPr lang="en-US" dirty="0" smtClean="0"/>
              <a:t>research</a:t>
            </a:r>
          </a:p>
          <a:p>
            <a:pPr lvl="1"/>
            <a:r>
              <a:rPr lang="en-US" dirty="0" smtClean="0"/>
              <a:t>career </a:t>
            </a:r>
            <a:r>
              <a:rPr lang="en-US" dirty="0"/>
              <a:t>services </a:t>
            </a:r>
            <a:endParaRPr lang="en-US" dirty="0" smtClean="0"/>
          </a:p>
          <a:p>
            <a:pPr lvl="1"/>
            <a:r>
              <a:rPr lang="en-US" dirty="0" smtClean="0"/>
              <a:t>and more</a:t>
            </a:r>
            <a:endParaRPr lang="en-US" dirty="0"/>
          </a:p>
        </p:txBody>
      </p:sp>
      <p:sp>
        <p:nvSpPr>
          <p:cNvPr id="4" name="Text Placeholder 3"/>
          <p:cNvSpPr>
            <a:spLocks noGrp="1"/>
          </p:cNvSpPr>
          <p:nvPr>
            <p:ph type="body" sz="half" idx="2"/>
          </p:nvPr>
        </p:nvSpPr>
        <p:spPr/>
        <p:txBody>
          <a:bodyPr>
            <a:normAutofit/>
          </a:bodyPr>
          <a:lstStyle/>
          <a:p>
            <a:r>
              <a:rPr lang="en-US" sz="3600" b="1" dirty="0" smtClean="0">
                <a:hlinkClick r:id="rId3"/>
              </a:rPr>
              <a:t>tutor.com</a:t>
            </a:r>
            <a:r>
              <a:rPr lang="en-US" sz="3600" b="1" dirty="0" smtClean="0"/>
              <a:t>   </a:t>
            </a:r>
            <a:endParaRPr lang="en-US" sz="36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95400"/>
            <a:ext cx="3048000" cy="78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385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832401" y="3659409"/>
            <a:ext cx="3020792" cy="2116882"/>
          </a:xfrm>
        </p:spPr>
        <p:txBody>
          <a:bodyPr>
            <a:normAutofit lnSpcReduction="10000"/>
          </a:bodyPr>
          <a:lstStyle/>
          <a:p>
            <a:r>
              <a:rPr lang="en-US" dirty="0" smtClean="0"/>
              <a:t>Program </a:t>
            </a:r>
            <a:r>
              <a:rPr lang="en-US" dirty="0"/>
              <a:t>for military families </a:t>
            </a:r>
            <a:r>
              <a:rPr lang="en-US" b="1" u="sng" dirty="0"/>
              <a:t>and the school districts that serve </a:t>
            </a:r>
            <a:r>
              <a:rPr lang="en-US" b="1" u="sng" dirty="0" smtClean="0"/>
              <a:t>them</a:t>
            </a:r>
          </a:p>
          <a:p>
            <a:r>
              <a:rPr lang="en-US" b="1" dirty="0" smtClean="0"/>
              <a:t>Free ACT and SAT prep programs</a:t>
            </a:r>
            <a:endParaRPr lang="en-US" dirty="0"/>
          </a:p>
        </p:txBody>
      </p:sp>
      <p:sp>
        <p:nvSpPr>
          <p:cNvPr id="4" name="Text Placeholder 3"/>
          <p:cNvSpPr>
            <a:spLocks noGrp="1"/>
          </p:cNvSpPr>
          <p:nvPr>
            <p:ph type="body" sz="half" idx="2"/>
          </p:nvPr>
        </p:nvSpPr>
        <p:spPr/>
        <p:txBody>
          <a:bodyPr>
            <a:normAutofit fontScale="92500" lnSpcReduction="20000"/>
          </a:bodyPr>
          <a:lstStyle/>
          <a:p>
            <a:r>
              <a:rPr lang="en-US" sz="2600" b="1" dirty="0"/>
              <a:t>S.O.A.R</a:t>
            </a:r>
            <a:r>
              <a:rPr lang="en-US" sz="2600" b="1" dirty="0" smtClean="0"/>
              <a:t>.</a:t>
            </a:r>
          </a:p>
          <a:p>
            <a:r>
              <a:rPr lang="en-US" sz="2600" b="1" dirty="0" smtClean="0"/>
              <a:t>Student Online Achievement Resources</a:t>
            </a:r>
          </a:p>
          <a:p>
            <a:endParaRPr lang="en-US" sz="2600" b="1" dirty="0"/>
          </a:p>
          <a:p>
            <a:r>
              <a:rPr lang="en-US" sz="2600" dirty="0" smtClean="0">
                <a:hlinkClick r:id="rId3"/>
              </a:rPr>
              <a:t>www.soarathome.org</a:t>
            </a:r>
            <a:r>
              <a:rPr lang="en-US" sz="2600" dirty="0" smtClean="0"/>
              <a:t> </a:t>
            </a:r>
            <a:r>
              <a:rPr lang="en-US" sz="2600" b="1" dirty="0" smtClean="0"/>
              <a:t> </a:t>
            </a:r>
            <a:endParaRPr lang="en-US" sz="2600" b="1" dirty="0"/>
          </a:p>
          <a:p>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8946">
            <a:off x="4978052" y="1594294"/>
            <a:ext cx="2917670" cy="226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rot="-60000">
            <a:off x="1079664" y="1718187"/>
            <a:ext cx="3310847" cy="1503037"/>
          </a:xfrm>
          <a:prstGeom prst="rect">
            <a:avLst/>
          </a:prstGeom>
        </p:spPr>
        <p:txBody>
          <a:bodyPr vert="horz" lIns="91440" tIns="45720" rIns="91440" bIns="45720" rtlCol="0" anchor="b">
            <a:noAutofit/>
          </a:bodyPr>
          <a:lstStyle>
            <a:lvl1pPr algn="ctr" defTabSz="914400" rtl="0" eaLnBrk="1" latinLnBrk="0" hangingPunct="1">
              <a:spcBef>
                <a:spcPct val="0"/>
              </a:spcBef>
              <a:buNone/>
              <a:defRPr sz="24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343047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834414" y="3428701"/>
            <a:ext cx="3020792" cy="2347608"/>
          </a:xfrm>
        </p:spPr>
        <p:txBody>
          <a:bodyPr/>
          <a:lstStyle/>
          <a:p>
            <a:r>
              <a:rPr lang="en-US" sz="2400" dirty="0"/>
              <a:t>FREE on-line test preparation courses</a:t>
            </a:r>
          </a:p>
          <a:p>
            <a:endParaRPr lang="en-US" dirty="0"/>
          </a:p>
        </p:txBody>
      </p:sp>
      <p:sp>
        <p:nvSpPr>
          <p:cNvPr id="4" name="Text Placeholder 3"/>
          <p:cNvSpPr>
            <a:spLocks noGrp="1"/>
          </p:cNvSpPr>
          <p:nvPr>
            <p:ph type="body" sz="half" idx="2"/>
          </p:nvPr>
        </p:nvSpPr>
        <p:spPr>
          <a:xfrm rot="-60000">
            <a:off x="1150044" y="3621786"/>
            <a:ext cx="3271658" cy="2322221"/>
          </a:xfrm>
        </p:spPr>
        <p:txBody>
          <a:bodyPr>
            <a:normAutofit/>
          </a:bodyPr>
          <a:lstStyle/>
          <a:p>
            <a:r>
              <a:rPr lang="en-US" sz="2800" dirty="0" smtClean="0"/>
              <a:t>March2Success</a:t>
            </a:r>
          </a:p>
          <a:p>
            <a:endParaRPr lang="en-US" sz="2800" dirty="0" smtClean="0"/>
          </a:p>
          <a:p>
            <a:r>
              <a:rPr lang="en-US" sz="2000" dirty="0" smtClean="0">
                <a:hlinkClick r:id="rId3"/>
              </a:rPr>
              <a:t>www.March2Success.com </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65467"/>
            <a:ext cx="28384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1474647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60000">
            <a:off x="1106424" y="1703017"/>
            <a:ext cx="3063240" cy="1499616"/>
          </a:xfrm>
          <a:effectLst>
            <a:reflection blurRad="6350" stA="52000" endA="300" endPos="35000" dir="5400000" sy="-100000" algn="bl" rotWithShape="0"/>
          </a:effectLst>
        </p:spPr>
        <p:txBody>
          <a:bodyPr>
            <a:normAutofit/>
          </a:bodyPr>
          <a:lstStyle/>
          <a:p>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rPr>
              <a:t>Mission</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endParaRP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223" r="6223"/>
          <a:stretch>
            <a:fillRect/>
          </a:stretch>
        </p:blipFill>
        <p:spPr/>
      </p:pic>
      <p:sp>
        <p:nvSpPr>
          <p:cNvPr id="7" name="Text Placeholder 6"/>
          <p:cNvSpPr>
            <a:spLocks noGrp="1"/>
          </p:cNvSpPr>
          <p:nvPr>
            <p:ph type="body" sz="half" idx="2"/>
          </p:nvPr>
        </p:nvSpPr>
        <p:spPr>
          <a:xfrm rot="-60000">
            <a:off x="914043" y="3228968"/>
            <a:ext cx="3297858" cy="2768715"/>
          </a:xfrm>
        </p:spPr>
        <p:txBody>
          <a:bodyPr>
            <a:noAutofit/>
          </a:bodyPr>
          <a:lstStyle/>
          <a:p>
            <a:r>
              <a:rPr lang="en-US" sz="1800" dirty="0"/>
              <a:t>The </a:t>
            </a:r>
            <a:r>
              <a:rPr lang="en-US" sz="1800" dirty="0" smtClean="0"/>
              <a:t>mission </a:t>
            </a:r>
            <a:r>
              <a:rPr lang="en-US" sz="1800" dirty="0"/>
              <a:t>of </a:t>
            </a:r>
            <a:r>
              <a:rPr lang="en-US" sz="1800" b="1" dirty="0"/>
              <a:t>the </a:t>
            </a:r>
            <a:r>
              <a:rPr lang="en-US" sz="1800" b="1" dirty="0" smtClean="0"/>
              <a:t>Ohio National Guard’s Education </a:t>
            </a:r>
            <a:r>
              <a:rPr lang="en-US" sz="1800" b="1" dirty="0"/>
              <a:t>Outreach Program </a:t>
            </a:r>
            <a:r>
              <a:rPr lang="en-US" sz="1800" dirty="0"/>
              <a:t>is to identify military connected youth in the schools and provide them, their families, and their educators with </a:t>
            </a:r>
            <a:r>
              <a:rPr lang="en-US" sz="1800" dirty="0" smtClean="0"/>
              <a:t>the information, resources</a:t>
            </a:r>
            <a:r>
              <a:rPr lang="en-US" sz="1800" dirty="0"/>
              <a:t>, training, </a:t>
            </a:r>
            <a:r>
              <a:rPr lang="en-US" sz="1800" dirty="0" smtClean="0"/>
              <a:t>and </a:t>
            </a:r>
            <a:r>
              <a:rPr lang="en-US" sz="1800" dirty="0"/>
              <a:t>opportunities to ensure their success in school and in life</a:t>
            </a:r>
            <a:r>
              <a:rPr lang="en-US" sz="1800" dirty="0" smtClean="0"/>
              <a:t>.</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62872">
            <a:off x="1845823" y="899233"/>
            <a:ext cx="1559875" cy="151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044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1161119" y="3836411"/>
            <a:ext cx="3044952" cy="2103120"/>
          </a:xfrm>
        </p:spPr>
        <p:txBody>
          <a:bodyPr/>
          <a:lstStyle/>
          <a:p>
            <a:r>
              <a:rPr lang="en-US" sz="4000" b="1" dirty="0" smtClean="0"/>
              <a:t>Scholarships</a:t>
            </a:r>
            <a:endParaRPr lang="en-US" b="1" dirty="0"/>
          </a:p>
          <a:p>
            <a:endParaRPr lang="en-US" dirty="0"/>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28588" r="28588"/>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955575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sz="2800" b="1" dirty="0"/>
              <a:t>GI Bill </a:t>
            </a:r>
            <a:r>
              <a:rPr lang="en-US" sz="2800" b="1" dirty="0" smtClean="0"/>
              <a:t>transferability</a:t>
            </a:r>
            <a:endParaRPr lang="en-US" sz="2800" b="1" dirty="0"/>
          </a:p>
          <a:p>
            <a:endParaRPr lang="en-US" dirty="0"/>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28671" r="28671"/>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295381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834407" y="3429531"/>
            <a:ext cx="3020792" cy="2346777"/>
          </a:xfrm>
        </p:spPr>
        <p:txBody>
          <a:bodyPr>
            <a:normAutofit/>
          </a:bodyPr>
          <a:lstStyle/>
          <a:p>
            <a:pPr marL="0" indent="0" algn="ctr">
              <a:buNone/>
            </a:pPr>
            <a:r>
              <a:rPr lang="en-US" b="1" dirty="0" smtClean="0"/>
              <a:t>One-time </a:t>
            </a:r>
            <a:r>
              <a:rPr lang="en-US" b="1" dirty="0"/>
              <a:t>$500 education-related   activity funding </a:t>
            </a:r>
          </a:p>
          <a:p>
            <a:endParaRPr lang="en-US" dirty="0"/>
          </a:p>
        </p:txBody>
      </p:sp>
      <p:sp>
        <p:nvSpPr>
          <p:cNvPr id="4" name="Text Placeholder 3"/>
          <p:cNvSpPr>
            <a:spLocks noGrp="1"/>
          </p:cNvSpPr>
          <p:nvPr>
            <p:ph type="body" sz="half" idx="2"/>
          </p:nvPr>
        </p:nvSpPr>
        <p:spPr>
          <a:xfrm rot="-60000">
            <a:off x="1148107" y="3621793"/>
            <a:ext cx="3272989" cy="2100400"/>
          </a:xfrm>
        </p:spPr>
        <p:txBody>
          <a:bodyPr/>
          <a:lstStyle/>
          <a:p>
            <a:endParaRPr lang="en-US" b="1" dirty="0"/>
          </a:p>
          <a:p>
            <a:r>
              <a:rPr lang="en-US" sz="2800" b="1" dirty="0"/>
              <a:t>Our Military Kids </a:t>
            </a:r>
          </a:p>
          <a:p>
            <a:r>
              <a:rPr lang="en-US" sz="2400" dirty="0" smtClean="0">
                <a:hlinkClick r:id="rId3"/>
              </a:rPr>
              <a:t>www.ourmilitarykids.org</a:t>
            </a:r>
            <a:r>
              <a:rPr lang="en-US" sz="2400" dirty="0" smtClean="0"/>
              <a:t> </a:t>
            </a:r>
            <a:r>
              <a:rPr lang="en-US" sz="2400" b="1" dirty="0" smtClean="0"/>
              <a:t> </a:t>
            </a:r>
            <a:endParaRPr lang="en-US" sz="2400" b="1" dirty="0"/>
          </a:p>
          <a:p>
            <a:endParaRPr lang="en-US" b="1" dirty="0"/>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28489"/>
            <a:ext cx="22669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2974270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4" name="Text Placeholder 3"/>
          <p:cNvSpPr>
            <a:spLocks noGrp="1"/>
          </p:cNvSpPr>
          <p:nvPr>
            <p:ph type="body" sz="half" idx="2"/>
          </p:nvPr>
        </p:nvSpPr>
        <p:spPr/>
        <p:txBody>
          <a:bodyPr/>
          <a:lstStyle/>
          <a:p>
            <a:r>
              <a:rPr lang="en-US" sz="2400" b="1" dirty="0"/>
              <a:t>Boys and Girls Clubs of </a:t>
            </a:r>
            <a:r>
              <a:rPr lang="en-US" sz="2400" b="1" dirty="0" smtClean="0"/>
              <a:t>America</a:t>
            </a:r>
          </a:p>
          <a:p>
            <a:r>
              <a:rPr lang="en-US" sz="2400" b="1" dirty="0" smtClean="0"/>
              <a:t> </a:t>
            </a:r>
            <a:endParaRPr lang="en-US" sz="2400" b="1" dirty="0"/>
          </a:p>
          <a:p>
            <a:r>
              <a:rPr lang="en-US" sz="2400" dirty="0" smtClean="0">
                <a:hlinkClick r:id="rId3"/>
              </a:rPr>
              <a:t>www.bgca.org/military</a:t>
            </a:r>
            <a:r>
              <a:rPr lang="en-US" sz="2400" dirty="0" smtClean="0"/>
              <a:t>  </a:t>
            </a:r>
            <a:endParaRPr lang="en-US" sz="2400" dirty="0"/>
          </a:p>
          <a:p>
            <a:endParaRPr lang="en-US" dirty="0"/>
          </a:p>
        </p:txBody>
      </p:sp>
      <p:pic>
        <p:nvPicPr>
          <p:cNvPr id="7170" name="Picture 2" descr="https://www.clubzona.org/images/uploads/LOGOS/Boys_Girls_Clubs_America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0832">
            <a:off x="4807982" y="2055601"/>
            <a:ext cx="3227909" cy="197134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174749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839056" y="2896680"/>
            <a:ext cx="3222042" cy="2881426"/>
          </a:xfrm>
        </p:spPr>
        <p:txBody>
          <a:bodyPr>
            <a:normAutofit/>
          </a:bodyPr>
          <a:lstStyle/>
          <a:p>
            <a:r>
              <a:rPr lang="en-US" sz="2800" b="1" dirty="0" smtClean="0"/>
              <a:t>Student </a:t>
            </a:r>
            <a:r>
              <a:rPr lang="en-US" sz="2800" b="1" dirty="0"/>
              <a:t>2 Student </a:t>
            </a:r>
          </a:p>
          <a:p>
            <a:r>
              <a:rPr lang="en-US" sz="2800" b="1" dirty="0" smtClean="0"/>
              <a:t>Parent 2 Parent</a:t>
            </a:r>
          </a:p>
          <a:p>
            <a:r>
              <a:rPr lang="en-US" sz="2800" b="1" dirty="0" smtClean="0"/>
              <a:t>Students at the Center </a:t>
            </a:r>
            <a:endParaRPr lang="en-US" sz="2800" b="1" dirty="0"/>
          </a:p>
        </p:txBody>
      </p:sp>
      <p:sp>
        <p:nvSpPr>
          <p:cNvPr id="4" name="Text Placeholder 3"/>
          <p:cNvSpPr>
            <a:spLocks noGrp="1"/>
          </p:cNvSpPr>
          <p:nvPr>
            <p:ph type="body" sz="half" idx="2"/>
          </p:nvPr>
        </p:nvSpPr>
        <p:spPr/>
        <p:txBody>
          <a:bodyPr>
            <a:normAutofit fontScale="92500" lnSpcReduction="10000"/>
          </a:bodyPr>
          <a:lstStyle/>
          <a:p>
            <a:r>
              <a:rPr lang="en-US" sz="2800" dirty="0" smtClean="0"/>
              <a:t>Military Child Education Coalition</a:t>
            </a:r>
          </a:p>
          <a:p>
            <a:r>
              <a:rPr lang="en-US" sz="2800" dirty="0" smtClean="0"/>
              <a:t>(MCEC)</a:t>
            </a:r>
          </a:p>
          <a:p>
            <a:endParaRPr lang="en-US" sz="2000" dirty="0"/>
          </a:p>
          <a:p>
            <a:r>
              <a:rPr lang="en-US" sz="2600" dirty="0" smtClean="0">
                <a:hlinkClick r:id="rId3"/>
              </a:rPr>
              <a:t>www.militarychild.org</a:t>
            </a:r>
            <a:r>
              <a:rPr lang="en-US" sz="2600" dirty="0" smtClean="0"/>
              <a:t> </a:t>
            </a:r>
            <a:endParaRPr lang="en-US" sz="2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094" y="1319278"/>
            <a:ext cx="1931705" cy="1931705"/>
          </a:xfrm>
          <a:prstGeom prst="rect">
            <a:avLst/>
          </a:prstGeom>
        </p:spPr>
      </p:pic>
      <p:sp>
        <p:nvSpPr>
          <p:cNvPr id="8"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101071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1167994" y="3280610"/>
            <a:ext cx="3044952" cy="2890961"/>
          </a:xfrm>
        </p:spPr>
        <p:txBody>
          <a:bodyPr>
            <a:normAutofit fontScale="92500" lnSpcReduction="20000"/>
          </a:bodyPr>
          <a:lstStyle/>
          <a:p>
            <a:r>
              <a:rPr lang="en-US" sz="3900" dirty="0"/>
              <a:t>Military Interstate Compact </a:t>
            </a:r>
            <a:r>
              <a:rPr lang="en-US" sz="3900" dirty="0" smtClean="0"/>
              <a:t>Agreement</a:t>
            </a:r>
          </a:p>
          <a:p>
            <a:endParaRPr lang="en-US" sz="3200" dirty="0" smtClean="0"/>
          </a:p>
          <a:p>
            <a:r>
              <a:rPr lang="en-US" sz="2600" dirty="0">
                <a:hlinkClick r:id="rId3"/>
              </a:rPr>
              <a:t>http://www.mic3.net/</a:t>
            </a:r>
            <a:endParaRPr lang="en-US" sz="2600" dirty="0"/>
          </a:p>
          <a:p>
            <a:endParaRPr lang="en-US" sz="3200" dirty="0"/>
          </a:p>
          <a:p>
            <a:endParaRPr lang="en-US" dirty="0"/>
          </a:p>
        </p:txBody>
      </p:sp>
      <p:pic>
        <p:nvPicPr>
          <p:cNvPr id="9" name="Picture Placeholder 8"/>
          <p:cNvPicPr>
            <a:picLocks noGrp="1" noChangeAspect="1"/>
          </p:cNvPicPr>
          <p:nvPr>
            <p:ph type="pic" idx="1"/>
          </p:nvPr>
        </p:nvPicPr>
        <p:blipFill>
          <a:blip r:embed="rId4">
            <a:extLst>
              <a:ext uri="{28A0092B-C50C-407E-A947-70E740481C1C}">
                <a14:useLocalDpi xmlns:a14="http://schemas.microsoft.com/office/drawing/2010/main" val="0"/>
              </a:ext>
            </a:extLst>
          </a:blip>
          <a:srcRect l="28613" r="28613"/>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68901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1165335" y="3280632"/>
            <a:ext cx="3044952" cy="2586207"/>
          </a:xfrm>
        </p:spPr>
        <p:txBody>
          <a:bodyPr>
            <a:normAutofit/>
          </a:bodyPr>
          <a:lstStyle/>
          <a:p>
            <a:r>
              <a:rPr lang="en-US" sz="3200" dirty="0" smtClean="0"/>
              <a:t>Federal Impact Aid Funding</a:t>
            </a:r>
          </a:p>
          <a:p>
            <a:r>
              <a:rPr lang="en-US" sz="2600" dirty="0" smtClean="0">
                <a:hlinkClick r:id="rId3"/>
              </a:rPr>
              <a:t>http://www2.ed.gov/about/offices/list/oese/impactaid</a:t>
            </a:r>
            <a:r>
              <a:rPr lang="en-US" sz="2600" dirty="0" smtClean="0"/>
              <a:t>  </a:t>
            </a:r>
            <a:endParaRPr lang="en-US" sz="2200" dirty="0"/>
          </a:p>
          <a:p>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25958" r="25958"/>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863072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1161120" y="3509269"/>
            <a:ext cx="3044952" cy="2103120"/>
          </a:xfrm>
        </p:spPr>
        <p:txBody>
          <a:bodyPr/>
          <a:lstStyle/>
          <a:p>
            <a:r>
              <a:rPr lang="en-US" sz="3200" dirty="0" smtClean="0"/>
              <a:t>Troop &amp; Family Assistance Centers</a:t>
            </a:r>
            <a:endParaRPr lang="en-US" sz="3200" dirty="0"/>
          </a:p>
          <a:p>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6111" r="16111"/>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327048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rot="-60000">
            <a:off x="937384" y="3306315"/>
            <a:ext cx="3428477" cy="2663725"/>
          </a:xfrm>
        </p:spPr>
        <p:txBody>
          <a:bodyPr>
            <a:normAutofit/>
          </a:bodyPr>
          <a:lstStyle/>
          <a:p>
            <a:r>
              <a:rPr lang="en-US" sz="3200" dirty="0" smtClean="0"/>
              <a:t>Regional Inter-Service Family Assistance Committees</a:t>
            </a:r>
          </a:p>
          <a:p>
            <a:r>
              <a:rPr lang="en-US" sz="1900" dirty="0">
                <a:hlinkClick r:id="rId3"/>
              </a:rPr>
              <a:t>http://</a:t>
            </a:r>
            <a:r>
              <a:rPr lang="en-US" sz="1900" dirty="0" smtClean="0">
                <a:hlinkClick r:id="rId3"/>
              </a:rPr>
              <a:t>www.homefront.ohio.gov</a:t>
            </a:r>
            <a:endParaRPr lang="en-US" sz="1900" dirty="0"/>
          </a:p>
          <a:p>
            <a:endParaRPr lang="en-US" dirty="0"/>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35004" r="35004"/>
          <a:stretch>
            <a:fillRect/>
          </a:stretch>
        </p:blipFill>
        <p:spPr/>
      </p:pic>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25148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800222" y="1152277"/>
            <a:ext cx="3276100" cy="4625489"/>
          </a:xfrm>
        </p:spPr>
        <p:txBody>
          <a:bodyPr/>
          <a:lstStyle/>
          <a:p>
            <a:r>
              <a:rPr lang="en-US" dirty="0" smtClean="0"/>
              <a:t>Informational Programs</a:t>
            </a:r>
          </a:p>
          <a:p>
            <a:r>
              <a:rPr lang="en-US" dirty="0" smtClean="0"/>
              <a:t>In-Service/ Professional Development</a:t>
            </a:r>
          </a:p>
          <a:p>
            <a:r>
              <a:rPr lang="en-US" dirty="0" smtClean="0"/>
              <a:t>Deployment Cycle </a:t>
            </a:r>
            <a:r>
              <a:rPr lang="en-US" dirty="0"/>
              <a:t>Education</a:t>
            </a:r>
          </a:p>
          <a:p>
            <a:r>
              <a:rPr lang="en-US" dirty="0" smtClean="0"/>
              <a:t>Classroom Presentations</a:t>
            </a:r>
          </a:p>
        </p:txBody>
      </p:sp>
      <p:sp>
        <p:nvSpPr>
          <p:cNvPr id="4" name="Text Placeholder 3"/>
          <p:cNvSpPr>
            <a:spLocks noGrp="1"/>
          </p:cNvSpPr>
          <p:nvPr>
            <p:ph type="body" sz="half" idx="2"/>
          </p:nvPr>
        </p:nvSpPr>
        <p:spPr/>
        <p:txBody>
          <a:bodyPr>
            <a:normAutofit lnSpcReduction="10000"/>
          </a:bodyPr>
          <a:lstStyle/>
          <a:p>
            <a:r>
              <a:rPr lang="en-US" sz="2800" dirty="0" smtClean="0"/>
              <a:t>Contact us for more information if you are interested in these programs for your school.</a:t>
            </a:r>
            <a:endParaRPr lang="en-US" sz="2800" dirty="0"/>
          </a:p>
        </p:txBody>
      </p:sp>
      <p:sp>
        <p:nvSpPr>
          <p:cNvPr id="6" name="Title 1"/>
          <p:cNvSpPr>
            <a:spLocks noGrp="1"/>
          </p:cNvSpPr>
          <p:nvPr>
            <p:ph type="title"/>
          </p:nvPr>
        </p:nvSpPr>
        <p:spPr>
          <a:xfrm rot="-60000">
            <a:off x="1079664" y="1718187"/>
            <a:ext cx="3310847" cy="1503037"/>
          </a:xfrm>
        </p:spPr>
        <p:txBody>
          <a:bodyPr>
            <a:no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Resources</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Tree>
    <p:extLst>
      <p:ext uri="{BB962C8B-B14F-4D97-AF65-F5344CB8AC3E}">
        <p14:creationId xmlns:p14="http://schemas.microsoft.com/office/powerpoint/2010/main" val="61793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60000">
            <a:off x="1106424" y="1703017"/>
            <a:ext cx="3063240" cy="1499616"/>
          </a:xfrm>
          <a:effectLst>
            <a:reflection blurRad="6350" stA="52000" endA="300" endPos="35000" dir="5400000" sy="-100000" algn="bl" rotWithShape="0"/>
          </a:effectLst>
        </p:spPr>
        <p:txBody>
          <a:bodyPr>
            <a:normAutofit/>
          </a:bodyPr>
          <a:lstStyle/>
          <a:p>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rPr>
              <a:t>Mission</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endParaRPr>
          </a:p>
        </p:txBody>
      </p:sp>
      <p:sp>
        <p:nvSpPr>
          <p:cNvPr id="7" name="Text Placeholder 6"/>
          <p:cNvSpPr>
            <a:spLocks noGrp="1"/>
          </p:cNvSpPr>
          <p:nvPr>
            <p:ph type="body" sz="half" idx="2"/>
          </p:nvPr>
        </p:nvSpPr>
        <p:spPr>
          <a:xfrm rot="-60000">
            <a:off x="860975" y="3123896"/>
            <a:ext cx="3297858" cy="2638727"/>
          </a:xfrm>
        </p:spPr>
        <p:txBody>
          <a:bodyPr>
            <a:noAutofit/>
          </a:bodyPr>
          <a:lstStyle/>
          <a:p>
            <a:r>
              <a:rPr lang="en-US" sz="1800" dirty="0" smtClean="0"/>
              <a:t>Through a collaborative effort, </a:t>
            </a:r>
            <a:r>
              <a:rPr lang="en-US" sz="1800" b="1" dirty="0" smtClean="0"/>
              <a:t>Operation: Military Kids </a:t>
            </a:r>
            <a:r>
              <a:rPr lang="en-US" sz="1800" dirty="0" smtClean="0"/>
              <a:t>seeks to provide support to youth impacted by deployment. Through our joint efforts, we work to develop a sense of support from the community and enhance the well-being of military youth &amp; families.</a:t>
            </a:r>
            <a:endParaRPr lang="en-US" dirty="0"/>
          </a:p>
        </p:txBody>
      </p:sp>
      <p:pic>
        <p:nvPicPr>
          <p:cNvPr id="10" name="Picture Placeholder 9"/>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940" r="25940"/>
          <a:stretch>
            <a:fillRect/>
          </a:stretch>
        </p:blipFill>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18535">
            <a:off x="843651" y="761984"/>
            <a:ext cx="289560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78983">
            <a:off x="1066800" y="5638800"/>
            <a:ext cx="533400" cy="5334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8172" y="5505866"/>
            <a:ext cx="569331" cy="645242"/>
          </a:xfrm>
          <a:prstGeom prst="rect">
            <a:avLst/>
          </a:prstGeom>
        </p:spPr>
      </p:pic>
    </p:spTree>
    <p:extLst>
      <p:ext uri="{BB962C8B-B14F-4D97-AF65-F5344CB8AC3E}">
        <p14:creationId xmlns:p14="http://schemas.microsoft.com/office/powerpoint/2010/main" val="2179887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60000">
            <a:off x="4798108" y="1152259"/>
            <a:ext cx="3276100" cy="4867788"/>
          </a:xfrm>
        </p:spPr>
        <p:txBody>
          <a:bodyPr>
            <a:normAutofit/>
          </a:bodyPr>
          <a:lstStyle/>
          <a:p>
            <a:r>
              <a:rPr lang="en-US" b="1" dirty="0" smtClean="0"/>
              <a:t>Website</a:t>
            </a:r>
          </a:p>
          <a:p>
            <a:pPr lvl="1"/>
            <a:r>
              <a:rPr lang="en-US" dirty="0" smtClean="0"/>
              <a:t>go.osu.edu/OMK</a:t>
            </a:r>
          </a:p>
          <a:p>
            <a:endParaRPr lang="en-US" dirty="0" smtClean="0"/>
          </a:p>
          <a:p>
            <a:r>
              <a:rPr lang="en-US" b="1" dirty="0" smtClean="0"/>
              <a:t>Facebook</a:t>
            </a:r>
          </a:p>
          <a:p>
            <a:pPr lvl="1"/>
            <a:r>
              <a:rPr lang="en-US" dirty="0" err="1" smtClean="0"/>
              <a:t>OhioOperationMilitaryKids</a:t>
            </a:r>
            <a:endParaRPr lang="en-US" dirty="0" smtClean="0"/>
          </a:p>
          <a:p>
            <a:endParaRPr lang="en-US" dirty="0" smtClean="0"/>
          </a:p>
          <a:p>
            <a:r>
              <a:rPr lang="en-US" b="1" dirty="0" smtClean="0"/>
              <a:t>YouTube</a:t>
            </a:r>
          </a:p>
          <a:p>
            <a:pPr lvl="1"/>
            <a:r>
              <a:rPr lang="en-US" dirty="0" err="1" smtClean="0"/>
              <a:t>OhioOMK</a:t>
            </a:r>
            <a:endParaRPr lang="en-US" dirty="0" smtClean="0"/>
          </a:p>
          <a:p>
            <a:pPr lvl="1"/>
            <a:endParaRPr lang="en-US" dirty="0"/>
          </a:p>
          <a:p>
            <a:r>
              <a:rPr lang="en-US" b="1" dirty="0" smtClean="0"/>
              <a:t>Twitter</a:t>
            </a:r>
          </a:p>
          <a:p>
            <a:pPr lvl="1"/>
            <a:r>
              <a:rPr lang="en-US" dirty="0" smtClean="0"/>
              <a:t>@</a:t>
            </a:r>
            <a:r>
              <a:rPr lang="en-US" dirty="0" err="1" smtClean="0"/>
              <a:t>OhioOMK</a:t>
            </a:r>
            <a:endParaRPr lang="en-US" dirty="0" smtClean="0"/>
          </a:p>
        </p:txBody>
      </p:sp>
      <p:sp>
        <p:nvSpPr>
          <p:cNvPr id="4" name="Text Placeholder 3"/>
          <p:cNvSpPr>
            <a:spLocks noGrp="1"/>
          </p:cNvSpPr>
          <p:nvPr>
            <p:ph type="body" sz="half" idx="2"/>
          </p:nvPr>
        </p:nvSpPr>
        <p:spPr>
          <a:xfrm rot="-60000">
            <a:off x="1305596" y="4417737"/>
            <a:ext cx="3048891" cy="1195069"/>
          </a:xfrm>
        </p:spPr>
        <p:txBody>
          <a:bodyPr>
            <a:normAutofit/>
          </a:bodyPr>
          <a:lstStyle/>
          <a:p>
            <a:r>
              <a:rPr lang="en-US" sz="2800" dirty="0"/>
              <a:t>Connect with us!</a:t>
            </a:r>
          </a:p>
          <a:p>
            <a:r>
              <a:rPr lang="en-US" sz="2800" dirty="0" smtClean="0"/>
              <a:t>Find out more!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87041">
            <a:off x="110494" y="1199165"/>
            <a:ext cx="4370988" cy="3059692"/>
          </a:xfrm>
          <a:prstGeom prst="rect">
            <a:avLst/>
          </a:prstGeom>
        </p:spPr>
      </p:pic>
    </p:spTree>
    <p:extLst>
      <p:ext uri="{BB962C8B-B14F-4D97-AF65-F5344CB8AC3E}">
        <p14:creationId xmlns:p14="http://schemas.microsoft.com/office/powerpoint/2010/main" val="110181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Education outreach</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3" name="Content Placeholder 2"/>
          <p:cNvSpPr>
            <a:spLocks noGrp="1"/>
          </p:cNvSpPr>
          <p:nvPr>
            <p:ph type="body" sz="half" idx="2"/>
          </p:nvPr>
        </p:nvSpPr>
        <p:spPr>
          <a:xfrm rot="-60000">
            <a:off x="1155377" y="3620995"/>
            <a:ext cx="3044952" cy="2473635"/>
          </a:xfrm>
        </p:spPr>
        <p:txBody>
          <a:bodyPr>
            <a:normAutofit/>
          </a:bodyPr>
          <a:lstStyle/>
          <a:p>
            <a:endParaRPr lang="en-US" sz="1600" dirty="0"/>
          </a:p>
          <a:p>
            <a:pPr marL="36576" indent="0">
              <a:buNone/>
            </a:pPr>
            <a:r>
              <a:rPr lang="en-US" sz="1400" dirty="0"/>
              <a:t>For more information please </a:t>
            </a:r>
            <a:r>
              <a:rPr lang="en-US" sz="1400" dirty="0" smtClean="0"/>
              <a:t>contact</a:t>
            </a:r>
            <a:endParaRPr lang="en-US" sz="1400" dirty="0"/>
          </a:p>
          <a:p>
            <a:pPr marL="36576" indent="0">
              <a:buNone/>
            </a:pPr>
            <a:endParaRPr lang="en-US" sz="1400" dirty="0" smtClean="0"/>
          </a:p>
          <a:p>
            <a:pPr marL="36576" indent="0">
              <a:buNone/>
            </a:pPr>
            <a:r>
              <a:rPr lang="en-US" sz="1400" dirty="0" smtClean="0"/>
              <a:t>Len </a:t>
            </a:r>
            <a:r>
              <a:rPr lang="en-US" sz="1400" dirty="0"/>
              <a:t>Klakulak</a:t>
            </a:r>
          </a:p>
          <a:p>
            <a:pPr marL="36576" indent="0">
              <a:buNone/>
            </a:pPr>
            <a:r>
              <a:rPr lang="en-US" sz="1400" dirty="0"/>
              <a:t>ONG OMK Education Outreach Specialist</a:t>
            </a:r>
          </a:p>
          <a:p>
            <a:pPr marL="36576" indent="0">
              <a:buNone/>
            </a:pPr>
            <a:r>
              <a:rPr lang="en-US" sz="1400" dirty="0"/>
              <a:t>Office (419) 868-4543</a:t>
            </a:r>
          </a:p>
          <a:p>
            <a:pPr marL="36576" indent="0">
              <a:buNone/>
            </a:pPr>
            <a:r>
              <a:rPr lang="en-US" sz="1400" dirty="0"/>
              <a:t>Cell (989) 289-1893</a:t>
            </a:r>
          </a:p>
          <a:p>
            <a:pPr marL="36576" indent="0">
              <a:buNone/>
            </a:pPr>
            <a:r>
              <a:rPr lang="en-US" sz="1400" dirty="0" smtClean="0">
                <a:hlinkClick r:id="rId3"/>
              </a:rPr>
              <a:t>leonard.r.klakulak.ctr@us.army.mil</a:t>
            </a:r>
            <a:r>
              <a:rPr lang="en-US" sz="1400" dirty="0" smtClean="0"/>
              <a:t> </a:t>
            </a:r>
            <a:endParaRPr lang="en-US" sz="1400" dirty="0"/>
          </a:p>
          <a:p>
            <a:endParaRPr lang="en-US" sz="1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923580"/>
            <a:ext cx="1410407" cy="1355382"/>
          </a:xfrm>
          <a:prstGeom prst="rect">
            <a:avLst/>
          </a:prstGeom>
        </p:spPr>
      </p:pic>
      <p:pic>
        <p:nvPicPr>
          <p:cNvPr id="8" name="Picture Placeholder 7"/>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7049" r="7049"/>
          <a:stretch>
            <a:fillRect/>
          </a:stretch>
        </p:blipFill>
        <p:spPr/>
      </p:pic>
    </p:spTree>
    <p:extLst>
      <p:ext uri="{BB962C8B-B14F-4D97-AF65-F5344CB8AC3E}">
        <p14:creationId xmlns:p14="http://schemas.microsoft.com/office/powerpoint/2010/main" val="408960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067398" y="1779178"/>
            <a:ext cx="3063240" cy="1995745"/>
          </a:xfrm>
        </p:spPr>
        <p:txBody>
          <a:bodyPr>
            <a:normAutofit fontScale="90000"/>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OHIO Operation: Military Kids</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3" name="Content Placeholder 2"/>
          <p:cNvSpPr>
            <a:spLocks noGrp="1"/>
          </p:cNvSpPr>
          <p:nvPr>
            <p:ph type="body" sz="half" idx="2"/>
          </p:nvPr>
        </p:nvSpPr>
        <p:spPr>
          <a:xfrm rot="-60000">
            <a:off x="1108789" y="3760177"/>
            <a:ext cx="3044952" cy="2552145"/>
          </a:xfrm>
        </p:spPr>
        <p:txBody>
          <a:bodyPr>
            <a:normAutofit fontScale="92500" lnSpcReduction="10000"/>
          </a:bodyPr>
          <a:lstStyle/>
          <a:p>
            <a:pPr marL="36576" indent="0">
              <a:buNone/>
            </a:pPr>
            <a:r>
              <a:rPr lang="en-US" sz="1400" b="1" dirty="0" smtClean="0"/>
              <a:t>For </a:t>
            </a:r>
            <a:r>
              <a:rPr lang="en-US" sz="1400" b="1" dirty="0"/>
              <a:t>more information please </a:t>
            </a:r>
            <a:r>
              <a:rPr lang="en-US" sz="1400" b="1" dirty="0" smtClean="0"/>
              <a:t>contact</a:t>
            </a:r>
          </a:p>
          <a:p>
            <a:pPr marL="36576" indent="0">
              <a:buNone/>
            </a:pPr>
            <a:endParaRPr lang="en-US" sz="1400" b="1" dirty="0"/>
          </a:p>
          <a:p>
            <a:pPr marL="36576" indent="0">
              <a:buNone/>
            </a:pPr>
            <a:r>
              <a:rPr lang="en-US" sz="1400" b="1" dirty="0" smtClean="0"/>
              <a:t>Theresa M. Ferrari, Ph.D.</a:t>
            </a:r>
          </a:p>
          <a:p>
            <a:pPr marL="36576" indent="0">
              <a:buNone/>
            </a:pPr>
            <a:r>
              <a:rPr lang="en-US" sz="1400" b="1" dirty="0" smtClean="0"/>
              <a:t>State 4-H Military Liaison</a:t>
            </a:r>
          </a:p>
          <a:p>
            <a:pPr marL="36576" indent="0">
              <a:buNone/>
            </a:pPr>
            <a:r>
              <a:rPr lang="en-US" sz="1400" b="1" dirty="0" smtClean="0">
                <a:hlinkClick r:id="rId3"/>
              </a:rPr>
              <a:t>ferrari.8@osu.edu</a:t>
            </a:r>
            <a:endParaRPr lang="en-US" sz="1400" b="1" dirty="0" smtClean="0"/>
          </a:p>
          <a:p>
            <a:pPr marL="36576" indent="0">
              <a:buNone/>
            </a:pPr>
            <a:r>
              <a:rPr lang="en-US" sz="1400" b="1" dirty="0" smtClean="0"/>
              <a:t>614-247-8164</a:t>
            </a:r>
          </a:p>
          <a:p>
            <a:pPr marL="36576" indent="0">
              <a:buNone/>
            </a:pPr>
            <a:endParaRPr lang="en-US" sz="1400" b="1" dirty="0" smtClean="0"/>
          </a:p>
          <a:p>
            <a:pPr marL="36576" indent="0">
              <a:buNone/>
            </a:pPr>
            <a:r>
              <a:rPr lang="en-US" sz="1400" b="1" dirty="0" smtClean="0"/>
              <a:t>Katie Feldhues</a:t>
            </a:r>
          </a:p>
          <a:p>
            <a:pPr marL="36576" indent="0">
              <a:buNone/>
            </a:pPr>
            <a:r>
              <a:rPr lang="en-US" sz="1400" b="1" dirty="0" smtClean="0"/>
              <a:t>Ohio OMK Program Manager</a:t>
            </a:r>
          </a:p>
          <a:p>
            <a:pPr marL="36576" indent="0">
              <a:buNone/>
            </a:pPr>
            <a:r>
              <a:rPr lang="en-US" sz="1400" b="1" dirty="0" smtClean="0">
                <a:hlinkClick r:id="rId4"/>
              </a:rPr>
              <a:t>feldhues.2@osu.edu</a:t>
            </a:r>
            <a:r>
              <a:rPr lang="en-US" sz="1400" b="1" dirty="0" smtClean="0"/>
              <a:t> </a:t>
            </a:r>
          </a:p>
          <a:p>
            <a:pPr marL="36576" indent="0">
              <a:buNone/>
            </a:pPr>
            <a:r>
              <a:rPr lang="en-US" sz="1400" b="1" dirty="0" smtClean="0"/>
              <a:t>614-292-3758</a:t>
            </a:r>
            <a:endParaRPr lang="en-US" sz="1400" b="1" dirty="0"/>
          </a:p>
          <a:p>
            <a:endParaRPr lang="en-US" sz="1400" dirty="0"/>
          </a:p>
        </p:txBody>
      </p:sp>
      <p:pic>
        <p:nvPicPr>
          <p:cNvPr id="5" name="Picture Placeholder 4"/>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7049" r="7049"/>
          <a:stretch>
            <a:fillRect/>
          </a:stretch>
        </p:blipFill>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43229">
            <a:off x="1616352" y="872630"/>
            <a:ext cx="1535000" cy="10745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8983">
            <a:off x="1066800" y="5638800"/>
            <a:ext cx="533400" cy="533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8172" y="5505866"/>
            <a:ext cx="569331" cy="645242"/>
          </a:xfrm>
          <a:prstGeom prst="rect">
            <a:avLst/>
          </a:prstGeom>
        </p:spPr>
      </p:pic>
    </p:spTree>
    <p:extLst>
      <p:ext uri="{BB962C8B-B14F-4D97-AF65-F5344CB8AC3E}">
        <p14:creationId xmlns:p14="http://schemas.microsoft.com/office/powerpoint/2010/main" val="87990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56" b="97917" l="0" r="100000">
                        <a14:foregroundMark x1="12083" y1="35972" x2="139" y2="35139"/>
                        <a14:foregroundMark x1="833" y1="42222" x2="0" y2="97083"/>
                        <a14:foregroundMark x1="30833" y1="96806" x2="97639" y2="97222"/>
                        <a14:foregroundMark x1="11806" y1="79583" x2="9167" y2="82083"/>
                        <a14:foregroundMark x1="22083" y1="96111" x2="29306" y2="96111"/>
                        <a14:foregroundMark x1="25694" y1="85000" x2="26389" y2="82917"/>
                        <a14:backgroundMark x1="99028" y1="57639" x2="95972" y2="62361"/>
                        <a14:backgroundMark x1="95694" y1="66667" x2="99028" y2="99028"/>
                        <a14:backgroundMark x1="32917" y1="36389" x2="37778" y2="36250"/>
                        <a14:backgroundMark x1="84028" y1="99444" x2="0"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1828800" y="381000"/>
            <a:ext cx="6019800" cy="60198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632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1079682" y="1169630"/>
            <a:ext cx="3064827" cy="1503037"/>
          </a:xfrm>
        </p:spPr>
        <p:txBody>
          <a:bodyPr>
            <a:normAutofit/>
          </a:bodyPr>
          <a:lstStyle/>
          <a:p>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rPr>
              <a:t>Outline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latin typeface="Stencil" pitchFamily="82" charset="0"/>
            </a:endParaRPr>
          </a:p>
        </p:txBody>
      </p:sp>
      <p:sp>
        <p:nvSpPr>
          <p:cNvPr id="4" name="Text Placeholder 3"/>
          <p:cNvSpPr>
            <a:spLocks noGrp="1"/>
          </p:cNvSpPr>
          <p:nvPr>
            <p:ph type="body" sz="half" idx="2"/>
          </p:nvPr>
        </p:nvSpPr>
        <p:spPr>
          <a:xfrm rot="-60000">
            <a:off x="989526" y="2894525"/>
            <a:ext cx="3505996" cy="3201243"/>
          </a:xfrm>
        </p:spPr>
        <p:txBody>
          <a:bodyPr>
            <a:normAutofit/>
          </a:bodyPr>
          <a:lstStyle/>
          <a:p>
            <a:r>
              <a:rPr lang="en-US" sz="2400" b="1" dirty="0" smtClean="0"/>
              <a:t>Military Kids: </a:t>
            </a:r>
          </a:p>
          <a:p>
            <a:r>
              <a:rPr lang="en-US" dirty="0" smtClean="0"/>
              <a:t>Who Are They? </a:t>
            </a:r>
          </a:p>
          <a:p>
            <a:r>
              <a:rPr lang="en-US" dirty="0" smtClean="0"/>
              <a:t>Where </a:t>
            </a:r>
            <a:r>
              <a:rPr lang="en-US" dirty="0"/>
              <a:t>Are They? </a:t>
            </a:r>
            <a:endParaRPr lang="en-US" dirty="0" smtClean="0"/>
          </a:p>
          <a:p>
            <a:r>
              <a:rPr lang="en-US" dirty="0" smtClean="0"/>
              <a:t>What Do They Need?</a:t>
            </a:r>
          </a:p>
          <a:p>
            <a:endParaRPr lang="en-US" sz="2400" b="1" dirty="0" smtClean="0"/>
          </a:p>
          <a:p>
            <a:r>
              <a:rPr lang="en-US" sz="2400" b="1" dirty="0" smtClean="0"/>
              <a:t>What Can We Do?</a:t>
            </a:r>
          </a:p>
          <a:p>
            <a:r>
              <a:rPr lang="en-US" dirty="0" smtClean="0"/>
              <a:t>How Do Schools Reach Out to Military Youth?</a:t>
            </a:r>
          </a:p>
          <a:p>
            <a:r>
              <a:rPr lang="en-US" dirty="0" smtClean="0"/>
              <a:t>What Resources are Available?</a:t>
            </a:r>
          </a:p>
          <a:p>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443" y="1143001"/>
            <a:ext cx="3212557" cy="472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57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024" y="609601"/>
            <a:ext cx="430132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7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32090" y="1325649"/>
            <a:ext cx="3405839" cy="2057088"/>
          </a:xfrm>
        </p:spPr>
        <p:txBody>
          <a:bodyPr>
            <a:normAutofit/>
          </a:bodyPr>
          <a:lstStyle/>
          <a:p>
            <a:pPr algn="ctr"/>
            <a:r>
              <a:rPr lang="en-US" sz="5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rPr>
              <a:t>Military kids</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endParaRPr>
          </a:p>
        </p:txBody>
      </p:sp>
      <p:sp>
        <p:nvSpPr>
          <p:cNvPr id="3" name="Content Placeholder 2"/>
          <p:cNvSpPr>
            <a:spLocks noGrp="1"/>
          </p:cNvSpPr>
          <p:nvPr>
            <p:ph type="body" sz="half" idx="2"/>
          </p:nvPr>
        </p:nvSpPr>
        <p:spPr/>
        <p:txBody>
          <a:bodyPr>
            <a:normAutofit/>
          </a:bodyPr>
          <a:lstStyle/>
          <a:p>
            <a:r>
              <a:rPr lang="en-US" sz="2400" dirty="0" smtClean="0"/>
              <a:t>Who are they?</a:t>
            </a:r>
          </a:p>
          <a:p>
            <a:r>
              <a:rPr lang="en-US" sz="2400" dirty="0" smtClean="0"/>
              <a:t>Where are they? </a:t>
            </a:r>
          </a:p>
          <a:p>
            <a:r>
              <a:rPr lang="en-US" sz="2400" dirty="0" smtClean="0"/>
              <a:t>What do they need?</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879" r="1879"/>
          <a:stretch>
            <a:fillRect/>
          </a:stretch>
        </p:blipFill>
        <p:spPr/>
      </p:pic>
    </p:spTree>
    <p:extLst>
      <p:ext uri="{BB962C8B-B14F-4D97-AF65-F5344CB8AC3E}">
        <p14:creationId xmlns:p14="http://schemas.microsoft.com/office/powerpoint/2010/main" val="303941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dirty="0" smtClean="0"/>
              <a:t/>
            </a:r>
            <a:br>
              <a:rPr lang="en-US" sz="2000" dirty="0" smtClean="0"/>
            </a:br>
            <a:r>
              <a:rPr lang="en-US" sz="2000" dirty="0" smtClean="0"/>
              <a:t/>
            </a:r>
            <a:br>
              <a:rPr lang="en-US" sz="2000" dirty="0" smtClean="0"/>
            </a:br>
            <a:endParaRPr lang="en-US" sz="2000" dirty="0"/>
          </a:p>
        </p:txBody>
      </p:sp>
      <p:sp>
        <p:nvSpPr>
          <p:cNvPr id="4" name="Content Placeholder 3"/>
          <p:cNvSpPr>
            <a:spLocks noGrp="1"/>
          </p:cNvSpPr>
          <p:nvPr>
            <p:ph idx="1"/>
          </p:nvPr>
        </p:nvSpPr>
        <p:spPr>
          <a:xfrm>
            <a:off x="1600200" y="5029200"/>
            <a:ext cx="6196405" cy="852543"/>
          </a:xfrm>
        </p:spPr>
        <p:txBody>
          <a:bodyPr/>
          <a:lstStyle/>
          <a:p>
            <a:pPr marL="0" indent="0" algn="ctr">
              <a:buNone/>
            </a:pPr>
            <a:r>
              <a:rPr lang="en-US" b="1" i="1" dirty="0" smtClean="0">
                <a:hlinkClick r:id="rId3"/>
              </a:rPr>
              <a:t>Staying Strong: How Schools Build Resilience in Military Families</a:t>
            </a:r>
            <a:endParaRPr lang="en-US" b="1" i="1" dirty="0"/>
          </a:p>
        </p:txBody>
      </p:sp>
      <p:sp>
        <p:nvSpPr>
          <p:cNvPr id="5" name="Subtitle 2"/>
          <p:cNvSpPr txBox="1">
            <a:spLocks/>
          </p:cNvSpPr>
          <p:nvPr/>
        </p:nvSpPr>
        <p:spPr>
          <a:xfrm>
            <a:off x="1473797" y="1143000"/>
            <a:ext cx="6196405" cy="3603812"/>
          </a:xfrm>
          <a:prstGeom prst="rect">
            <a:avLst/>
          </a:prstGeom>
        </p:spPr>
        <p:txBody>
          <a:bodyPr vert="horz" lIns="91440" tIns="45720" rIns="91440" bIns="45720" rtlCol="0" anchor="t">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Font typeface="Brush Script MT" pitchFamily="66" charset="0"/>
              <a:buNone/>
            </a:pPr>
            <a:r>
              <a:rPr lang="en-US" sz="6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Stencil" pitchFamily="82" charset="0"/>
              </a:rPr>
              <a:t>What   Military kids want you to know</a:t>
            </a:r>
          </a:p>
        </p:txBody>
      </p:sp>
    </p:spTree>
    <p:extLst>
      <p:ext uri="{BB962C8B-B14F-4D97-AF65-F5344CB8AC3E}">
        <p14:creationId xmlns:p14="http://schemas.microsoft.com/office/powerpoint/2010/main" val="416574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60000">
            <a:off x="932090" y="1325649"/>
            <a:ext cx="3405839" cy="2057088"/>
          </a:xfrm>
        </p:spPr>
        <p:txBody>
          <a:bodyPr>
            <a:normAutofit/>
          </a:bodyPr>
          <a:lstStyle/>
          <a:p>
            <a:pPr algn="ctr"/>
            <a:r>
              <a:rPr lang="en-US" sz="5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rPr>
              <a:t>Military kids</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tencil" pitchFamily="82" charset="0"/>
            </a:endParaRPr>
          </a:p>
        </p:txBody>
      </p:sp>
      <p:sp>
        <p:nvSpPr>
          <p:cNvPr id="3" name="Content Placeholder 2"/>
          <p:cNvSpPr>
            <a:spLocks noGrp="1"/>
          </p:cNvSpPr>
          <p:nvPr>
            <p:ph type="body" sz="half" idx="2"/>
          </p:nvPr>
        </p:nvSpPr>
        <p:spPr/>
        <p:txBody>
          <a:bodyPr>
            <a:normAutofit/>
          </a:bodyPr>
          <a:lstStyle/>
          <a:p>
            <a:r>
              <a:rPr lang="en-US" sz="2400" dirty="0" smtClean="0"/>
              <a:t>Who are they?</a:t>
            </a:r>
          </a:p>
          <a:p>
            <a:r>
              <a:rPr lang="en-US" sz="2400" dirty="0" smtClean="0"/>
              <a:t>Where are they? </a:t>
            </a:r>
          </a:p>
          <a:p>
            <a:r>
              <a:rPr lang="en-US" sz="2400" dirty="0" smtClean="0"/>
              <a:t>What do they need?</a:t>
            </a:r>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699" r="1699"/>
          <a:stretch>
            <a:fillRect/>
          </a:stretch>
        </p:blipFill>
        <p:spPr/>
      </p:pic>
    </p:spTree>
    <p:extLst>
      <p:ext uri="{BB962C8B-B14F-4D97-AF65-F5344CB8AC3E}">
        <p14:creationId xmlns:p14="http://schemas.microsoft.com/office/powerpoint/2010/main" val="359314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5016</TotalTime>
  <Words>8262</Words>
  <Application>Microsoft Office PowerPoint</Application>
  <PresentationFormat>On-screen Show (4:3)</PresentationFormat>
  <Paragraphs>555</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Pushpin</vt:lpstr>
      <vt:lpstr>  </vt:lpstr>
      <vt:lpstr>Who we are</vt:lpstr>
      <vt:lpstr>Mission</vt:lpstr>
      <vt:lpstr>Mission</vt:lpstr>
      <vt:lpstr>Outline</vt:lpstr>
      <vt:lpstr>PowerPoint Presentation</vt:lpstr>
      <vt:lpstr>Military kids</vt:lpstr>
      <vt:lpstr>  </vt:lpstr>
      <vt:lpstr>Military kids</vt:lpstr>
      <vt:lpstr>Which one is the military child?</vt:lpstr>
      <vt:lpstr>Where are Military youth in ohio?</vt:lpstr>
      <vt:lpstr>What do Military Youth need?</vt:lpstr>
      <vt:lpstr>What do Military Youth need?</vt:lpstr>
      <vt:lpstr>Understanding deployment</vt:lpstr>
      <vt:lpstr>Understanding deployment</vt:lpstr>
      <vt:lpstr>Understanding deployment</vt:lpstr>
      <vt:lpstr>Understanding deployment</vt:lpstr>
      <vt:lpstr>Coping with Change</vt:lpstr>
      <vt:lpstr>Change creates Stress</vt:lpstr>
      <vt:lpstr>Change can be Positive!</vt:lpstr>
      <vt:lpstr>PowerPoint Presentation</vt:lpstr>
      <vt:lpstr>What can we do to Help YOUTH TO navigate these changes?</vt:lpstr>
      <vt:lpstr>How  do we identify Military Youth?</vt:lpstr>
      <vt:lpstr>Opportunities to promote and identify</vt:lpstr>
      <vt:lpstr>Military Child  “Tool Kits”</vt:lpstr>
      <vt:lpstr>Speak out for military kids  Youth Groups</vt:lpstr>
      <vt:lpstr>Resources</vt:lpstr>
      <vt:lpstr>PowerPoint Presentation</vt:lpstr>
      <vt:lpstr>Resources</vt:lpstr>
      <vt:lpstr>Resources</vt:lpstr>
      <vt:lpstr>Resources</vt:lpstr>
      <vt:lpstr>Resources</vt:lpstr>
      <vt:lpstr>Resources</vt:lpstr>
      <vt:lpstr>Resources</vt:lpstr>
      <vt:lpstr>Resources</vt:lpstr>
      <vt:lpstr>Resources</vt:lpstr>
      <vt:lpstr>Resources</vt:lpstr>
      <vt:lpstr>Resources</vt:lpstr>
      <vt:lpstr>Resources</vt:lpstr>
      <vt:lpstr>PowerPoint Presentation</vt:lpstr>
      <vt:lpstr>Education outreach</vt:lpstr>
      <vt:lpstr>OHIO Operation: Military Kids</vt:lpstr>
      <vt:lpstr>PowerPoint Presentation</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 Klakulak ong omk Youth Coordinator Office (419) 868-4543 Cell (989) 289-1893 leonard.r.klakulak.ctr@us.army.mil</dc:title>
  <dc:creator>Klakulak, Leonard R CTR USAF ANG 180FW/FSS</dc:creator>
  <cp:lastModifiedBy>pete.lupiba</cp:lastModifiedBy>
  <cp:revision>232</cp:revision>
  <cp:lastPrinted>2013-03-15T21:06:43Z</cp:lastPrinted>
  <dcterms:created xsi:type="dcterms:W3CDTF">2012-07-11T11:20:07Z</dcterms:created>
  <dcterms:modified xsi:type="dcterms:W3CDTF">2013-04-02T19:53:03Z</dcterms:modified>
</cp:coreProperties>
</file>